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88" r:id="rId3"/>
    <p:sldId id="289" r:id="rId4"/>
    <p:sldId id="290" r:id="rId5"/>
    <p:sldId id="291" r:id="rId6"/>
    <p:sldId id="293" r:id="rId7"/>
    <p:sldId id="282" r:id="rId8"/>
    <p:sldId id="262" r:id="rId9"/>
    <p:sldId id="297" r:id="rId10"/>
    <p:sldId id="305" r:id="rId11"/>
    <p:sldId id="306" r:id="rId12"/>
    <p:sldId id="307" r:id="rId13"/>
    <p:sldId id="308" r:id="rId14"/>
    <p:sldId id="28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6B8C72-5F4C-4A3F-B1D2-41CAC3CE241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260EE3D-C244-4B0F-8D79-6B0B10DA91F0}">
      <dgm:prSet phldrT="[Text]"/>
      <dgm:spPr/>
      <dgm:t>
        <a:bodyPr/>
        <a:lstStyle/>
        <a:p>
          <a:r>
            <a:rPr lang="bg-BG" dirty="0" smtClean="0"/>
            <a:t>Публични проекти</a:t>
          </a:r>
          <a:endParaRPr lang="en-GB" dirty="0"/>
        </a:p>
      </dgm:t>
    </dgm:pt>
    <dgm:pt modelId="{378A7889-2A8F-4F2C-BF52-6701CE0D50FF}" type="parTrans" cxnId="{6608984D-9101-4C86-8A79-D5BE55A65677}">
      <dgm:prSet/>
      <dgm:spPr/>
      <dgm:t>
        <a:bodyPr/>
        <a:lstStyle/>
        <a:p>
          <a:endParaRPr lang="en-GB"/>
        </a:p>
      </dgm:t>
    </dgm:pt>
    <dgm:pt modelId="{849A71E0-C479-446B-B4F9-1BF48AD67D4D}" type="sibTrans" cxnId="{6608984D-9101-4C86-8A79-D5BE55A65677}">
      <dgm:prSet/>
      <dgm:spPr/>
      <dgm:t>
        <a:bodyPr/>
        <a:lstStyle/>
        <a:p>
          <a:endParaRPr lang="en-GB"/>
        </a:p>
      </dgm:t>
    </dgm:pt>
    <dgm:pt modelId="{4F8F0A8E-4824-43BD-BDC6-D668981F43F5}">
      <dgm:prSet phldrT="[Text]"/>
      <dgm:spPr/>
      <dgm:t>
        <a:bodyPr/>
        <a:lstStyle/>
        <a:p>
          <a:r>
            <a:rPr lang="bg-BG" dirty="0" smtClean="0"/>
            <a:t>Публична собственост / обществена услуга</a:t>
          </a:r>
          <a:endParaRPr lang="en-GB" dirty="0"/>
        </a:p>
      </dgm:t>
    </dgm:pt>
    <dgm:pt modelId="{D0A19D97-E600-4C70-8B73-7892D539541A}" type="parTrans" cxnId="{971435F4-0218-4771-B1C6-E876CEB315CA}">
      <dgm:prSet/>
      <dgm:spPr/>
      <dgm:t>
        <a:bodyPr/>
        <a:lstStyle/>
        <a:p>
          <a:endParaRPr lang="en-GB"/>
        </a:p>
      </dgm:t>
    </dgm:pt>
    <dgm:pt modelId="{D56E8106-4B0F-4897-AAD7-FA28DAA538F6}" type="sibTrans" cxnId="{971435F4-0218-4771-B1C6-E876CEB315CA}">
      <dgm:prSet/>
      <dgm:spPr/>
      <dgm:t>
        <a:bodyPr/>
        <a:lstStyle/>
        <a:p>
          <a:endParaRPr lang="en-GB"/>
        </a:p>
      </dgm:t>
    </dgm:pt>
    <dgm:pt modelId="{4CFF6AD9-A2F0-4642-9959-23BB4E9D45B3}">
      <dgm:prSet phldrT="[Text]"/>
      <dgm:spPr/>
      <dgm:t>
        <a:bodyPr/>
        <a:lstStyle/>
        <a:p>
          <a:r>
            <a:rPr lang="bg-BG" dirty="0" smtClean="0"/>
            <a:t>Финансиране през целия цикъл на проекта</a:t>
          </a:r>
          <a:endParaRPr lang="en-GB" dirty="0"/>
        </a:p>
      </dgm:t>
    </dgm:pt>
    <dgm:pt modelId="{13F1F566-04D4-4F66-8FDE-C49E706A8C00}" type="parTrans" cxnId="{17C32B3F-52E3-491E-9E54-07F5265CCBA9}">
      <dgm:prSet/>
      <dgm:spPr/>
      <dgm:t>
        <a:bodyPr/>
        <a:lstStyle/>
        <a:p>
          <a:endParaRPr lang="en-GB"/>
        </a:p>
      </dgm:t>
    </dgm:pt>
    <dgm:pt modelId="{738FCEC4-7F1F-4795-8CC4-AA0CA9A743C7}" type="sibTrans" cxnId="{17C32B3F-52E3-491E-9E54-07F5265CCBA9}">
      <dgm:prSet/>
      <dgm:spPr/>
      <dgm:t>
        <a:bodyPr/>
        <a:lstStyle/>
        <a:p>
          <a:endParaRPr lang="en-GB"/>
        </a:p>
      </dgm:t>
    </dgm:pt>
    <dgm:pt modelId="{C6A5F8CF-647B-4E4D-B0CB-47AFAE01D2A9}">
      <dgm:prSet phldrT="[Text]"/>
      <dgm:spPr/>
      <dgm:t>
        <a:bodyPr/>
        <a:lstStyle/>
        <a:p>
          <a:r>
            <a:rPr lang="bg-BG" dirty="0" smtClean="0"/>
            <a:t>ПЧП</a:t>
          </a:r>
          <a:endParaRPr lang="en-GB" dirty="0"/>
        </a:p>
      </dgm:t>
    </dgm:pt>
    <dgm:pt modelId="{5E37E211-E4F1-4369-9424-C30CE3B7F2FE}" type="parTrans" cxnId="{00196B31-8B58-4AF4-B626-DEE7C5D7E4BA}">
      <dgm:prSet/>
      <dgm:spPr/>
      <dgm:t>
        <a:bodyPr/>
        <a:lstStyle/>
        <a:p>
          <a:endParaRPr lang="en-GB"/>
        </a:p>
      </dgm:t>
    </dgm:pt>
    <dgm:pt modelId="{F4BDF420-5B91-45E4-8C5F-EE6E5F1B7BB9}" type="sibTrans" cxnId="{00196B31-8B58-4AF4-B626-DEE7C5D7E4BA}">
      <dgm:prSet/>
      <dgm:spPr/>
      <dgm:t>
        <a:bodyPr/>
        <a:lstStyle/>
        <a:p>
          <a:endParaRPr lang="en-GB"/>
        </a:p>
      </dgm:t>
    </dgm:pt>
    <dgm:pt modelId="{ADFB288B-96D1-4CF1-84F6-F486CCA6DCF9}">
      <dgm:prSet phldrT="[Text]"/>
      <dgm:spPr/>
      <dgm:t>
        <a:bodyPr/>
        <a:lstStyle/>
        <a:p>
          <a:r>
            <a:rPr lang="bg-BG" dirty="0" smtClean="0"/>
            <a:t>Предоставяне на обществена услуга / конкуренция</a:t>
          </a:r>
          <a:endParaRPr lang="en-GB" dirty="0"/>
        </a:p>
      </dgm:t>
    </dgm:pt>
    <dgm:pt modelId="{37845EFA-EEC8-4073-8B20-E03F6D6BA82D}" type="parTrans" cxnId="{D6101E0E-C4B7-4AE5-805B-F9ACBDBFDADE}">
      <dgm:prSet/>
      <dgm:spPr/>
      <dgm:t>
        <a:bodyPr/>
        <a:lstStyle/>
        <a:p>
          <a:endParaRPr lang="en-GB"/>
        </a:p>
      </dgm:t>
    </dgm:pt>
    <dgm:pt modelId="{62490FC7-FEAC-472D-9B1E-CC3A66E14FA7}" type="sibTrans" cxnId="{D6101E0E-C4B7-4AE5-805B-F9ACBDBFDADE}">
      <dgm:prSet/>
      <dgm:spPr/>
      <dgm:t>
        <a:bodyPr/>
        <a:lstStyle/>
        <a:p>
          <a:endParaRPr lang="en-GB"/>
        </a:p>
      </dgm:t>
    </dgm:pt>
    <dgm:pt modelId="{C4D9B131-3109-42AD-9F62-5A9AA5DC5BC4}">
      <dgm:prSet phldrT="[Text]"/>
      <dgm:spPr/>
      <dgm:t>
        <a:bodyPr/>
        <a:lstStyle/>
        <a:p>
          <a:r>
            <a:rPr lang="bg-BG" dirty="0" smtClean="0"/>
            <a:t>Дългосрочно планиране на публичните разходи/ разсрочени</a:t>
          </a:r>
          <a:endParaRPr lang="en-GB" dirty="0"/>
        </a:p>
      </dgm:t>
    </dgm:pt>
    <dgm:pt modelId="{A38DBDC3-68BE-420B-B701-B7C4818523DD}" type="parTrans" cxnId="{00704247-61D0-42A8-9CF0-44F766D3C84C}">
      <dgm:prSet/>
      <dgm:spPr/>
      <dgm:t>
        <a:bodyPr/>
        <a:lstStyle/>
        <a:p>
          <a:endParaRPr lang="en-GB"/>
        </a:p>
      </dgm:t>
    </dgm:pt>
    <dgm:pt modelId="{AB22EFB5-79E4-49AB-A9D0-D3B1BA43A5BB}" type="sibTrans" cxnId="{00704247-61D0-42A8-9CF0-44F766D3C84C}">
      <dgm:prSet/>
      <dgm:spPr/>
      <dgm:t>
        <a:bodyPr/>
        <a:lstStyle/>
        <a:p>
          <a:endParaRPr lang="en-GB"/>
        </a:p>
      </dgm:t>
    </dgm:pt>
    <dgm:pt modelId="{DAE322B1-D873-490B-A112-CABD593E6CF8}">
      <dgm:prSet phldrT="[Text]"/>
      <dgm:spPr/>
      <dgm:t>
        <a:bodyPr/>
        <a:lstStyle/>
        <a:p>
          <a:r>
            <a:rPr lang="bg-BG" dirty="0" smtClean="0"/>
            <a:t>Приватизация / частни проекти</a:t>
          </a:r>
          <a:endParaRPr lang="en-GB" dirty="0"/>
        </a:p>
      </dgm:t>
    </dgm:pt>
    <dgm:pt modelId="{8A9F066E-3BA8-468B-A91D-7A14B54CDBB9}" type="parTrans" cxnId="{11B1A3F9-B590-49F5-A202-9EF61396BE38}">
      <dgm:prSet/>
      <dgm:spPr/>
      <dgm:t>
        <a:bodyPr/>
        <a:lstStyle/>
        <a:p>
          <a:endParaRPr lang="en-GB"/>
        </a:p>
      </dgm:t>
    </dgm:pt>
    <dgm:pt modelId="{F719F703-0E43-43E0-B3C0-5C848648C701}" type="sibTrans" cxnId="{11B1A3F9-B590-49F5-A202-9EF61396BE38}">
      <dgm:prSet/>
      <dgm:spPr/>
      <dgm:t>
        <a:bodyPr/>
        <a:lstStyle/>
        <a:p>
          <a:endParaRPr lang="en-GB"/>
        </a:p>
      </dgm:t>
    </dgm:pt>
    <dgm:pt modelId="{6FEC5252-B150-493A-A478-BD6D1D18F364}">
      <dgm:prSet phldrT="[Text]"/>
      <dgm:spPr/>
      <dgm:t>
        <a:bodyPr/>
        <a:lstStyle/>
        <a:p>
          <a:r>
            <a:rPr lang="bg-BG" dirty="0" smtClean="0"/>
            <a:t>Либерализация на пазара / конкуренция</a:t>
          </a:r>
          <a:endParaRPr lang="en-GB" dirty="0"/>
        </a:p>
      </dgm:t>
    </dgm:pt>
    <dgm:pt modelId="{88DAD83D-33B2-4DFD-B8FC-87617D947ED3}" type="parTrans" cxnId="{9200AFFA-2751-4CB6-9A43-0C2FC267D01F}">
      <dgm:prSet/>
      <dgm:spPr/>
      <dgm:t>
        <a:bodyPr/>
        <a:lstStyle/>
        <a:p>
          <a:endParaRPr lang="en-GB"/>
        </a:p>
      </dgm:t>
    </dgm:pt>
    <dgm:pt modelId="{3F597A57-FCC1-42FC-8CAD-B08A369281ED}" type="sibTrans" cxnId="{9200AFFA-2751-4CB6-9A43-0C2FC267D01F}">
      <dgm:prSet/>
      <dgm:spPr/>
      <dgm:t>
        <a:bodyPr/>
        <a:lstStyle/>
        <a:p>
          <a:endParaRPr lang="en-GB"/>
        </a:p>
      </dgm:t>
    </dgm:pt>
    <dgm:pt modelId="{4A50289A-8138-4291-BD0C-FF49A64716DE}">
      <dgm:prSet phldrT="[Text]"/>
      <dgm:spPr/>
      <dgm:t>
        <a:bodyPr/>
        <a:lstStyle/>
        <a:p>
          <a:r>
            <a:rPr lang="bg-BG" dirty="0" smtClean="0"/>
            <a:t>Парични постъпления в бюджета/ еднократно</a:t>
          </a:r>
          <a:endParaRPr lang="en-GB" dirty="0"/>
        </a:p>
      </dgm:t>
    </dgm:pt>
    <dgm:pt modelId="{F42ADAF9-B387-4D7B-A556-BA3DA31F6305}" type="parTrans" cxnId="{5B34FE20-E35E-480D-9EE9-D2F3B3EA190D}">
      <dgm:prSet/>
      <dgm:spPr/>
      <dgm:t>
        <a:bodyPr/>
        <a:lstStyle/>
        <a:p>
          <a:endParaRPr lang="en-GB"/>
        </a:p>
      </dgm:t>
    </dgm:pt>
    <dgm:pt modelId="{BCFC2AE9-E21A-4F54-B567-28A0D56B2F65}" type="sibTrans" cxnId="{5B34FE20-E35E-480D-9EE9-D2F3B3EA190D}">
      <dgm:prSet/>
      <dgm:spPr/>
      <dgm:t>
        <a:bodyPr/>
        <a:lstStyle/>
        <a:p>
          <a:endParaRPr lang="en-GB"/>
        </a:p>
      </dgm:t>
    </dgm:pt>
    <dgm:pt modelId="{F093D558-5AB4-4999-9A8E-21A559292A5F}">
      <dgm:prSet phldrT="[Text]"/>
      <dgm:spPr/>
      <dgm:t>
        <a:bodyPr/>
        <a:lstStyle/>
        <a:p>
          <a:r>
            <a:rPr lang="bg-BG" dirty="0" smtClean="0"/>
            <a:t>Неефективни управление и разходи</a:t>
          </a:r>
          <a:endParaRPr lang="en-GB" dirty="0"/>
        </a:p>
      </dgm:t>
    </dgm:pt>
    <dgm:pt modelId="{86F50634-6BC4-44A4-85F9-1ADD8BC7E4B5}" type="parTrans" cxnId="{FC775A30-9A33-4EF7-8F22-C3EAE1AC9DF6}">
      <dgm:prSet/>
      <dgm:spPr/>
      <dgm:t>
        <a:bodyPr/>
        <a:lstStyle/>
        <a:p>
          <a:endParaRPr lang="en-GB"/>
        </a:p>
      </dgm:t>
    </dgm:pt>
    <dgm:pt modelId="{09ED47D5-3415-4C80-BA50-48C898CE06BC}" type="sibTrans" cxnId="{FC775A30-9A33-4EF7-8F22-C3EAE1AC9DF6}">
      <dgm:prSet/>
      <dgm:spPr/>
      <dgm:t>
        <a:bodyPr/>
        <a:lstStyle/>
        <a:p>
          <a:endParaRPr lang="en-GB"/>
        </a:p>
      </dgm:t>
    </dgm:pt>
    <dgm:pt modelId="{E1293C0E-C771-4F08-AED8-28D4C7024DA7}">
      <dgm:prSet phldrT="[Text]"/>
      <dgm:spPr/>
      <dgm:t>
        <a:bodyPr/>
        <a:lstStyle/>
        <a:p>
          <a:r>
            <a:rPr lang="bg-BG" dirty="0" smtClean="0"/>
            <a:t>Дългосрочен финансов ефект</a:t>
          </a:r>
          <a:endParaRPr lang="en-GB" dirty="0"/>
        </a:p>
      </dgm:t>
    </dgm:pt>
    <dgm:pt modelId="{9EB4BEA3-32B4-4BA7-A166-215C32C182F3}" type="parTrans" cxnId="{9A54582F-6C3C-4270-A8D5-9D60D773B067}">
      <dgm:prSet/>
      <dgm:spPr/>
      <dgm:t>
        <a:bodyPr/>
        <a:lstStyle/>
        <a:p>
          <a:endParaRPr lang="en-GB"/>
        </a:p>
      </dgm:t>
    </dgm:pt>
    <dgm:pt modelId="{F4C80CA9-7481-44C2-A40B-5CBD30D840AA}" type="sibTrans" cxnId="{9A54582F-6C3C-4270-A8D5-9D60D773B067}">
      <dgm:prSet/>
      <dgm:spPr/>
      <dgm:t>
        <a:bodyPr/>
        <a:lstStyle/>
        <a:p>
          <a:endParaRPr lang="en-GB"/>
        </a:p>
      </dgm:t>
    </dgm:pt>
    <dgm:pt modelId="{8CB27B7B-7B2A-4EDD-8B00-2A817D17333E}">
      <dgm:prSet phldrT="[Text]"/>
      <dgm:spPr/>
      <dgm:t>
        <a:bodyPr/>
        <a:lstStyle/>
        <a:p>
          <a:r>
            <a:rPr lang="bg-BG" dirty="0" smtClean="0"/>
            <a:t>Краткосрочен финансов ефект</a:t>
          </a:r>
          <a:endParaRPr lang="en-GB" dirty="0"/>
        </a:p>
      </dgm:t>
    </dgm:pt>
    <dgm:pt modelId="{439466CA-BC57-42B0-8ADF-330E6FAE4922}" type="parTrans" cxnId="{DB7AA266-DEC7-4035-AA82-1077EB173048}">
      <dgm:prSet/>
      <dgm:spPr/>
      <dgm:t>
        <a:bodyPr/>
        <a:lstStyle/>
        <a:p>
          <a:endParaRPr lang="en-GB"/>
        </a:p>
      </dgm:t>
    </dgm:pt>
    <dgm:pt modelId="{A9CF044E-4763-4947-9B9B-FDDC69495F4F}" type="sibTrans" cxnId="{DB7AA266-DEC7-4035-AA82-1077EB173048}">
      <dgm:prSet/>
      <dgm:spPr/>
      <dgm:t>
        <a:bodyPr/>
        <a:lstStyle/>
        <a:p>
          <a:endParaRPr lang="en-GB"/>
        </a:p>
      </dgm:t>
    </dgm:pt>
    <dgm:pt modelId="{CA1B0BC7-AF16-43A8-A861-E7C15D969267}" type="pres">
      <dgm:prSet presAssocID="{FB6B8C72-5F4C-4A3F-B1D2-41CAC3CE241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3796C6E-2D73-4BAB-B173-7B0E44A8AD46}" type="pres">
      <dgm:prSet presAssocID="{6260EE3D-C244-4B0F-8D79-6B0B10DA91F0}" presName="composite" presStyleCnt="0"/>
      <dgm:spPr/>
    </dgm:pt>
    <dgm:pt modelId="{73610604-C7AF-4B84-A4E8-AC75ACDE746C}" type="pres">
      <dgm:prSet presAssocID="{6260EE3D-C244-4B0F-8D79-6B0B10DA91F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A60DFB-AF1A-4D91-BBE6-ED6586D6B27A}" type="pres">
      <dgm:prSet presAssocID="{6260EE3D-C244-4B0F-8D79-6B0B10DA91F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B77D88-39B5-4F23-ABEE-CE34BC8D1B0D}" type="pres">
      <dgm:prSet presAssocID="{849A71E0-C479-446B-B4F9-1BF48AD67D4D}" presName="sp" presStyleCnt="0"/>
      <dgm:spPr/>
    </dgm:pt>
    <dgm:pt modelId="{088CCB6C-48CA-436F-BD60-3F0BEE91532C}" type="pres">
      <dgm:prSet presAssocID="{C6A5F8CF-647B-4E4D-B0CB-47AFAE01D2A9}" presName="composite" presStyleCnt="0"/>
      <dgm:spPr/>
    </dgm:pt>
    <dgm:pt modelId="{A192CE9E-51BB-437E-8035-DEF09964A63C}" type="pres">
      <dgm:prSet presAssocID="{C6A5F8CF-647B-4E4D-B0CB-47AFAE01D2A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89D534-03F0-46DD-A94A-CD8FFF8E9BD3}" type="pres">
      <dgm:prSet presAssocID="{C6A5F8CF-647B-4E4D-B0CB-47AFAE01D2A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B8DBC3-14B0-4BB3-8A94-EEECD6D25B18}" type="pres">
      <dgm:prSet presAssocID="{F4BDF420-5B91-45E4-8C5F-EE6E5F1B7BB9}" presName="sp" presStyleCnt="0"/>
      <dgm:spPr/>
    </dgm:pt>
    <dgm:pt modelId="{B6689E81-73A6-4EBE-B6AF-CC5A715B58C3}" type="pres">
      <dgm:prSet presAssocID="{DAE322B1-D873-490B-A112-CABD593E6CF8}" presName="composite" presStyleCnt="0"/>
      <dgm:spPr/>
    </dgm:pt>
    <dgm:pt modelId="{126A4B1A-2548-4EFC-B83F-E6D461EB8BF8}" type="pres">
      <dgm:prSet presAssocID="{DAE322B1-D873-490B-A112-CABD593E6CF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F0EC30-4A48-4B92-8EE2-FFA059A9FFB0}" type="pres">
      <dgm:prSet presAssocID="{DAE322B1-D873-490B-A112-CABD593E6CF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0704247-61D0-42A8-9CF0-44F766D3C84C}" srcId="{C6A5F8CF-647B-4E4D-B0CB-47AFAE01D2A9}" destId="{C4D9B131-3109-42AD-9F62-5A9AA5DC5BC4}" srcOrd="1" destOrd="0" parTransId="{A38DBDC3-68BE-420B-B701-B7C4818523DD}" sibTransId="{AB22EFB5-79E4-49AB-A9D0-D3B1BA43A5BB}"/>
    <dgm:cxn modelId="{DB7AA266-DEC7-4035-AA82-1077EB173048}" srcId="{DAE322B1-D873-490B-A112-CABD593E6CF8}" destId="{8CB27B7B-7B2A-4EDD-8B00-2A817D17333E}" srcOrd="2" destOrd="0" parTransId="{439466CA-BC57-42B0-8ADF-330E6FAE4922}" sibTransId="{A9CF044E-4763-4947-9B9B-FDDC69495F4F}"/>
    <dgm:cxn modelId="{5B34FE20-E35E-480D-9EE9-D2F3B3EA190D}" srcId="{DAE322B1-D873-490B-A112-CABD593E6CF8}" destId="{4A50289A-8138-4291-BD0C-FF49A64716DE}" srcOrd="1" destOrd="0" parTransId="{F42ADAF9-B387-4D7B-A556-BA3DA31F6305}" sibTransId="{BCFC2AE9-E21A-4F54-B567-28A0D56B2F65}"/>
    <dgm:cxn modelId="{670755D0-57DF-426C-9BC5-F2AF5633117B}" type="presOf" srcId="{6260EE3D-C244-4B0F-8D79-6B0B10DA91F0}" destId="{73610604-C7AF-4B84-A4E8-AC75ACDE746C}" srcOrd="0" destOrd="0" presId="urn:microsoft.com/office/officeart/2005/8/layout/chevron2"/>
    <dgm:cxn modelId="{F0A8F0AD-65C5-40FA-94B4-133EC6B40ED8}" type="presOf" srcId="{4CFF6AD9-A2F0-4642-9959-23BB4E9D45B3}" destId="{0BA60DFB-AF1A-4D91-BBE6-ED6586D6B27A}" srcOrd="0" destOrd="1" presId="urn:microsoft.com/office/officeart/2005/8/layout/chevron2"/>
    <dgm:cxn modelId="{11B1A3F9-B590-49F5-A202-9EF61396BE38}" srcId="{FB6B8C72-5F4C-4A3F-B1D2-41CAC3CE2419}" destId="{DAE322B1-D873-490B-A112-CABD593E6CF8}" srcOrd="2" destOrd="0" parTransId="{8A9F066E-3BA8-468B-A91D-7A14B54CDBB9}" sibTransId="{F719F703-0E43-43E0-B3C0-5C848648C701}"/>
    <dgm:cxn modelId="{D6101E0E-C4B7-4AE5-805B-F9ACBDBFDADE}" srcId="{C6A5F8CF-647B-4E4D-B0CB-47AFAE01D2A9}" destId="{ADFB288B-96D1-4CF1-84F6-F486CCA6DCF9}" srcOrd="0" destOrd="0" parTransId="{37845EFA-EEC8-4073-8B20-E03F6D6BA82D}" sibTransId="{62490FC7-FEAC-472D-9B1E-CC3A66E14FA7}"/>
    <dgm:cxn modelId="{6608984D-9101-4C86-8A79-D5BE55A65677}" srcId="{FB6B8C72-5F4C-4A3F-B1D2-41CAC3CE2419}" destId="{6260EE3D-C244-4B0F-8D79-6B0B10DA91F0}" srcOrd="0" destOrd="0" parTransId="{378A7889-2A8F-4F2C-BF52-6701CE0D50FF}" sibTransId="{849A71E0-C479-446B-B4F9-1BF48AD67D4D}"/>
    <dgm:cxn modelId="{00196B31-8B58-4AF4-B626-DEE7C5D7E4BA}" srcId="{FB6B8C72-5F4C-4A3F-B1D2-41CAC3CE2419}" destId="{C6A5F8CF-647B-4E4D-B0CB-47AFAE01D2A9}" srcOrd="1" destOrd="0" parTransId="{5E37E211-E4F1-4369-9424-C30CE3B7F2FE}" sibTransId="{F4BDF420-5B91-45E4-8C5F-EE6E5F1B7BB9}"/>
    <dgm:cxn modelId="{419667CA-E170-4926-A5E9-6A09E5D0BE2D}" type="presOf" srcId="{FB6B8C72-5F4C-4A3F-B1D2-41CAC3CE2419}" destId="{CA1B0BC7-AF16-43A8-A861-E7C15D969267}" srcOrd="0" destOrd="0" presId="urn:microsoft.com/office/officeart/2005/8/layout/chevron2"/>
    <dgm:cxn modelId="{806F2CF2-186B-4A5E-B7EE-C74CA2001488}" type="presOf" srcId="{8CB27B7B-7B2A-4EDD-8B00-2A817D17333E}" destId="{45F0EC30-4A48-4B92-8EE2-FFA059A9FFB0}" srcOrd="0" destOrd="2" presId="urn:microsoft.com/office/officeart/2005/8/layout/chevron2"/>
    <dgm:cxn modelId="{0AC2FFF9-4F60-4ACE-8467-791798F4386C}" type="presOf" srcId="{F093D558-5AB4-4999-9A8E-21A559292A5F}" destId="{0BA60DFB-AF1A-4D91-BBE6-ED6586D6B27A}" srcOrd="0" destOrd="2" presId="urn:microsoft.com/office/officeart/2005/8/layout/chevron2"/>
    <dgm:cxn modelId="{87A8E9A9-D754-43F9-945D-3DA6227B9EBA}" type="presOf" srcId="{DAE322B1-D873-490B-A112-CABD593E6CF8}" destId="{126A4B1A-2548-4EFC-B83F-E6D461EB8BF8}" srcOrd="0" destOrd="0" presId="urn:microsoft.com/office/officeart/2005/8/layout/chevron2"/>
    <dgm:cxn modelId="{D63DD679-E909-45EB-A441-8FB0572F9E82}" type="presOf" srcId="{C6A5F8CF-647B-4E4D-B0CB-47AFAE01D2A9}" destId="{A192CE9E-51BB-437E-8035-DEF09964A63C}" srcOrd="0" destOrd="0" presId="urn:microsoft.com/office/officeart/2005/8/layout/chevron2"/>
    <dgm:cxn modelId="{2550F90B-7583-4D79-AB5A-5DEAFB8C52C7}" type="presOf" srcId="{E1293C0E-C771-4F08-AED8-28D4C7024DA7}" destId="{C189D534-03F0-46DD-A94A-CD8FFF8E9BD3}" srcOrd="0" destOrd="2" presId="urn:microsoft.com/office/officeart/2005/8/layout/chevron2"/>
    <dgm:cxn modelId="{9A54582F-6C3C-4270-A8D5-9D60D773B067}" srcId="{C6A5F8CF-647B-4E4D-B0CB-47AFAE01D2A9}" destId="{E1293C0E-C771-4F08-AED8-28D4C7024DA7}" srcOrd="2" destOrd="0" parTransId="{9EB4BEA3-32B4-4BA7-A166-215C32C182F3}" sibTransId="{F4C80CA9-7481-44C2-A40B-5CBD30D840AA}"/>
    <dgm:cxn modelId="{971435F4-0218-4771-B1C6-E876CEB315CA}" srcId="{6260EE3D-C244-4B0F-8D79-6B0B10DA91F0}" destId="{4F8F0A8E-4824-43BD-BDC6-D668981F43F5}" srcOrd="0" destOrd="0" parTransId="{D0A19D97-E600-4C70-8B73-7892D539541A}" sibTransId="{D56E8106-4B0F-4897-AAD7-FA28DAA538F6}"/>
    <dgm:cxn modelId="{E37B9C79-06C4-4EDE-BFA1-5A5B6569993A}" type="presOf" srcId="{4F8F0A8E-4824-43BD-BDC6-D668981F43F5}" destId="{0BA60DFB-AF1A-4D91-BBE6-ED6586D6B27A}" srcOrd="0" destOrd="0" presId="urn:microsoft.com/office/officeart/2005/8/layout/chevron2"/>
    <dgm:cxn modelId="{17C32B3F-52E3-491E-9E54-07F5265CCBA9}" srcId="{6260EE3D-C244-4B0F-8D79-6B0B10DA91F0}" destId="{4CFF6AD9-A2F0-4642-9959-23BB4E9D45B3}" srcOrd="1" destOrd="0" parTransId="{13F1F566-04D4-4F66-8FDE-C49E706A8C00}" sibTransId="{738FCEC4-7F1F-4795-8CC4-AA0CA9A743C7}"/>
    <dgm:cxn modelId="{FC775A30-9A33-4EF7-8F22-C3EAE1AC9DF6}" srcId="{6260EE3D-C244-4B0F-8D79-6B0B10DA91F0}" destId="{F093D558-5AB4-4999-9A8E-21A559292A5F}" srcOrd="2" destOrd="0" parTransId="{86F50634-6BC4-44A4-85F9-1ADD8BC7E4B5}" sibTransId="{09ED47D5-3415-4C80-BA50-48C898CE06BC}"/>
    <dgm:cxn modelId="{9D943A61-4A18-4ED1-839A-DF58848A680A}" type="presOf" srcId="{C4D9B131-3109-42AD-9F62-5A9AA5DC5BC4}" destId="{C189D534-03F0-46DD-A94A-CD8FFF8E9BD3}" srcOrd="0" destOrd="1" presId="urn:microsoft.com/office/officeart/2005/8/layout/chevron2"/>
    <dgm:cxn modelId="{9200AFFA-2751-4CB6-9A43-0C2FC267D01F}" srcId="{DAE322B1-D873-490B-A112-CABD593E6CF8}" destId="{6FEC5252-B150-493A-A478-BD6D1D18F364}" srcOrd="0" destOrd="0" parTransId="{88DAD83D-33B2-4DFD-B8FC-87617D947ED3}" sibTransId="{3F597A57-FCC1-42FC-8CAD-B08A369281ED}"/>
    <dgm:cxn modelId="{FEE6AFA3-506E-4B0D-B761-7A0588EDE0AD}" type="presOf" srcId="{ADFB288B-96D1-4CF1-84F6-F486CCA6DCF9}" destId="{C189D534-03F0-46DD-A94A-CD8FFF8E9BD3}" srcOrd="0" destOrd="0" presId="urn:microsoft.com/office/officeart/2005/8/layout/chevron2"/>
    <dgm:cxn modelId="{B7E62EAC-2756-4D8F-A647-0DFD851DFAD5}" type="presOf" srcId="{6FEC5252-B150-493A-A478-BD6D1D18F364}" destId="{45F0EC30-4A48-4B92-8EE2-FFA059A9FFB0}" srcOrd="0" destOrd="0" presId="urn:microsoft.com/office/officeart/2005/8/layout/chevron2"/>
    <dgm:cxn modelId="{0E837D90-4D16-4DD6-963C-9309CE725C53}" type="presOf" srcId="{4A50289A-8138-4291-BD0C-FF49A64716DE}" destId="{45F0EC30-4A48-4B92-8EE2-FFA059A9FFB0}" srcOrd="0" destOrd="1" presId="urn:microsoft.com/office/officeart/2005/8/layout/chevron2"/>
    <dgm:cxn modelId="{4808EFC9-04B1-4727-A4B6-0AC21931E028}" type="presParOf" srcId="{CA1B0BC7-AF16-43A8-A861-E7C15D969267}" destId="{F3796C6E-2D73-4BAB-B173-7B0E44A8AD46}" srcOrd="0" destOrd="0" presId="urn:microsoft.com/office/officeart/2005/8/layout/chevron2"/>
    <dgm:cxn modelId="{1109CF5F-BDC1-4B60-B623-DC3404FF6F00}" type="presParOf" srcId="{F3796C6E-2D73-4BAB-B173-7B0E44A8AD46}" destId="{73610604-C7AF-4B84-A4E8-AC75ACDE746C}" srcOrd="0" destOrd="0" presId="urn:microsoft.com/office/officeart/2005/8/layout/chevron2"/>
    <dgm:cxn modelId="{86B39B7F-6DFC-4101-9641-21A92402FF16}" type="presParOf" srcId="{F3796C6E-2D73-4BAB-B173-7B0E44A8AD46}" destId="{0BA60DFB-AF1A-4D91-BBE6-ED6586D6B27A}" srcOrd="1" destOrd="0" presId="urn:microsoft.com/office/officeart/2005/8/layout/chevron2"/>
    <dgm:cxn modelId="{B7E7F6BF-8188-4605-B6CC-FB14855B8839}" type="presParOf" srcId="{CA1B0BC7-AF16-43A8-A861-E7C15D969267}" destId="{08B77D88-39B5-4F23-ABEE-CE34BC8D1B0D}" srcOrd="1" destOrd="0" presId="urn:microsoft.com/office/officeart/2005/8/layout/chevron2"/>
    <dgm:cxn modelId="{839767C1-125A-4D9B-8097-DBA4F7B07092}" type="presParOf" srcId="{CA1B0BC7-AF16-43A8-A861-E7C15D969267}" destId="{088CCB6C-48CA-436F-BD60-3F0BEE91532C}" srcOrd="2" destOrd="0" presId="urn:microsoft.com/office/officeart/2005/8/layout/chevron2"/>
    <dgm:cxn modelId="{7344C31E-DF07-4FBE-ABA0-D1DA2274614A}" type="presParOf" srcId="{088CCB6C-48CA-436F-BD60-3F0BEE91532C}" destId="{A192CE9E-51BB-437E-8035-DEF09964A63C}" srcOrd="0" destOrd="0" presId="urn:microsoft.com/office/officeart/2005/8/layout/chevron2"/>
    <dgm:cxn modelId="{5642D271-BBA2-4BCD-9A2F-E19FFEF24657}" type="presParOf" srcId="{088CCB6C-48CA-436F-BD60-3F0BEE91532C}" destId="{C189D534-03F0-46DD-A94A-CD8FFF8E9BD3}" srcOrd="1" destOrd="0" presId="urn:microsoft.com/office/officeart/2005/8/layout/chevron2"/>
    <dgm:cxn modelId="{7B071829-8D3C-4F3D-8FF8-321850E12B61}" type="presParOf" srcId="{CA1B0BC7-AF16-43A8-A861-E7C15D969267}" destId="{D6B8DBC3-14B0-4BB3-8A94-EEECD6D25B18}" srcOrd="3" destOrd="0" presId="urn:microsoft.com/office/officeart/2005/8/layout/chevron2"/>
    <dgm:cxn modelId="{9F5F825D-22C7-4E63-AD91-4E3C4FE4546B}" type="presParOf" srcId="{CA1B0BC7-AF16-43A8-A861-E7C15D969267}" destId="{B6689E81-73A6-4EBE-B6AF-CC5A715B58C3}" srcOrd="4" destOrd="0" presId="urn:microsoft.com/office/officeart/2005/8/layout/chevron2"/>
    <dgm:cxn modelId="{E78A3307-ACBC-4020-AF05-7582F2B6DF75}" type="presParOf" srcId="{B6689E81-73A6-4EBE-B6AF-CC5A715B58C3}" destId="{126A4B1A-2548-4EFC-B83F-E6D461EB8BF8}" srcOrd="0" destOrd="0" presId="urn:microsoft.com/office/officeart/2005/8/layout/chevron2"/>
    <dgm:cxn modelId="{7017C971-E138-421A-8A40-6943800DAB99}" type="presParOf" srcId="{B6689E81-73A6-4EBE-B6AF-CC5A715B58C3}" destId="{45F0EC30-4A48-4B92-8EE2-FFA059A9FFB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610604-C7AF-4B84-A4E8-AC75ACDE746C}">
      <dsp:nvSpPr>
        <dsp:cNvPr id="0" name=""/>
        <dsp:cNvSpPr/>
      </dsp:nvSpPr>
      <dsp:spPr>
        <a:xfrm rot="5400000">
          <a:off x="-249238" y="249691"/>
          <a:ext cx="1661590" cy="11631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300" kern="1200" dirty="0" smtClean="0"/>
            <a:t>Публични проекти</a:t>
          </a:r>
          <a:endParaRPr lang="en-GB" sz="1300" kern="1200" dirty="0"/>
        </a:p>
      </dsp:txBody>
      <dsp:txXfrm rot="5400000">
        <a:off x="-249238" y="249691"/>
        <a:ext cx="1661590" cy="1163113"/>
      </dsp:txXfrm>
    </dsp:sp>
    <dsp:sp modelId="{0BA60DFB-AF1A-4D91-BBE6-ED6586D6B27A}">
      <dsp:nvSpPr>
        <dsp:cNvPr id="0" name=""/>
        <dsp:cNvSpPr/>
      </dsp:nvSpPr>
      <dsp:spPr>
        <a:xfrm rot="5400000">
          <a:off x="4156339" y="-2992773"/>
          <a:ext cx="1080034" cy="70664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kern="1200" dirty="0" smtClean="0"/>
            <a:t>Публична собственост / обществена услуга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kern="1200" dirty="0" smtClean="0"/>
            <a:t>Финансиране през целия цикъл на проекта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kern="1200" dirty="0" smtClean="0"/>
            <a:t>Неефективни управление и разходи</a:t>
          </a:r>
          <a:endParaRPr lang="en-GB" sz="2000" kern="1200" dirty="0"/>
        </a:p>
      </dsp:txBody>
      <dsp:txXfrm rot="5400000">
        <a:off x="4156339" y="-2992773"/>
        <a:ext cx="1080034" cy="7066486"/>
      </dsp:txXfrm>
    </dsp:sp>
    <dsp:sp modelId="{A192CE9E-51BB-437E-8035-DEF09964A63C}">
      <dsp:nvSpPr>
        <dsp:cNvPr id="0" name=""/>
        <dsp:cNvSpPr/>
      </dsp:nvSpPr>
      <dsp:spPr>
        <a:xfrm rot="5400000">
          <a:off x="-249238" y="1717725"/>
          <a:ext cx="1661590" cy="11631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300" kern="1200" dirty="0" smtClean="0"/>
            <a:t>ПЧП</a:t>
          </a:r>
          <a:endParaRPr lang="en-GB" sz="1300" kern="1200" dirty="0"/>
        </a:p>
      </dsp:txBody>
      <dsp:txXfrm rot="5400000">
        <a:off x="-249238" y="1717725"/>
        <a:ext cx="1661590" cy="1163113"/>
      </dsp:txXfrm>
    </dsp:sp>
    <dsp:sp modelId="{C189D534-03F0-46DD-A94A-CD8FFF8E9BD3}">
      <dsp:nvSpPr>
        <dsp:cNvPr id="0" name=""/>
        <dsp:cNvSpPr/>
      </dsp:nvSpPr>
      <dsp:spPr>
        <a:xfrm rot="5400000">
          <a:off x="4156339" y="-1524739"/>
          <a:ext cx="1080034" cy="70664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kern="1200" dirty="0" smtClean="0"/>
            <a:t>Предоставяне на обществена услуга / конкуренция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kern="1200" dirty="0" smtClean="0"/>
            <a:t>Дългосрочно планиране на публичните разходи/ разсрочени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kern="1200" dirty="0" smtClean="0"/>
            <a:t>Дългосрочен финансов ефект</a:t>
          </a:r>
          <a:endParaRPr lang="en-GB" sz="2000" kern="1200" dirty="0"/>
        </a:p>
      </dsp:txBody>
      <dsp:txXfrm rot="5400000">
        <a:off x="4156339" y="-1524739"/>
        <a:ext cx="1080034" cy="7066486"/>
      </dsp:txXfrm>
    </dsp:sp>
    <dsp:sp modelId="{126A4B1A-2548-4EFC-B83F-E6D461EB8BF8}">
      <dsp:nvSpPr>
        <dsp:cNvPr id="0" name=""/>
        <dsp:cNvSpPr/>
      </dsp:nvSpPr>
      <dsp:spPr>
        <a:xfrm rot="5400000">
          <a:off x="-249238" y="3185760"/>
          <a:ext cx="1661590" cy="11631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300" kern="1200" dirty="0" smtClean="0"/>
            <a:t>Приватизация / частни проекти</a:t>
          </a:r>
          <a:endParaRPr lang="en-GB" sz="1300" kern="1200" dirty="0"/>
        </a:p>
      </dsp:txBody>
      <dsp:txXfrm rot="5400000">
        <a:off x="-249238" y="3185760"/>
        <a:ext cx="1661590" cy="1163113"/>
      </dsp:txXfrm>
    </dsp:sp>
    <dsp:sp modelId="{45F0EC30-4A48-4B92-8EE2-FFA059A9FFB0}">
      <dsp:nvSpPr>
        <dsp:cNvPr id="0" name=""/>
        <dsp:cNvSpPr/>
      </dsp:nvSpPr>
      <dsp:spPr>
        <a:xfrm rot="5400000">
          <a:off x="4156339" y="-56704"/>
          <a:ext cx="1080034" cy="70664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kern="1200" dirty="0" smtClean="0"/>
            <a:t>Либерализация на пазара / конкуренция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kern="1200" dirty="0" smtClean="0"/>
            <a:t>Парични постъпления в бюджета/ еднократно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kern="1200" dirty="0" smtClean="0"/>
            <a:t>Краткосрочен финансов ефект</a:t>
          </a:r>
          <a:endParaRPr lang="en-GB" sz="2000" kern="1200" dirty="0"/>
        </a:p>
      </dsp:txBody>
      <dsp:txXfrm rot="5400000">
        <a:off x="4156339" y="-56704"/>
        <a:ext cx="1080034" cy="70664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41046F8-C310-4C44-B226-925D9F4ADD94}" type="datetimeFigureOut">
              <a:rPr lang="en-GB"/>
              <a:pPr>
                <a:defRPr/>
              </a:pPr>
              <a:t>31/10/2016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293FE03-7982-4B99-B25F-66ECE5CDF4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bg-BG" sz="2400" b="1" baseline="0" smtClean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2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421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711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24"/>
            <a:ext cx="4040188" cy="37352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37110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24"/>
            <a:ext cx="4041775" cy="37352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76313"/>
            <a:ext cx="8229600" cy="581025"/>
          </a:xfrm>
          <a:prstGeom prst="rect">
            <a:avLst/>
          </a:prstGeom>
          <a:solidFill>
            <a:srgbClr val="FFC000">
              <a:alpha val="36862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82763"/>
            <a:ext cx="8229600" cy="4238525"/>
          </a:xfrm>
          <a:prstGeom prst="rect">
            <a:avLst/>
          </a:prstGeom>
          <a:solidFill>
            <a:srgbClr val="FFC000">
              <a:alpha val="43921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4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chemeClr val="tx1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13/12/2014</a:t>
            </a:r>
            <a:endParaRPr lang="en-GB" dirty="0"/>
          </a:p>
        </p:txBody>
      </p:sp>
      <p:grpSp>
        <p:nvGrpSpPr>
          <p:cNvPr id="1031" name="Group 2"/>
          <p:cNvGrpSpPr>
            <a:grpSpLocks/>
          </p:cNvGrpSpPr>
          <p:nvPr userDrawn="1"/>
        </p:nvGrpSpPr>
        <p:grpSpPr bwMode="auto">
          <a:xfrm>
            <a:off x="495251" y="6093296"/>
            <a:ext cx="3068637" cy="720725"/>
            <a:chOff x="1417" y="430"/>
            <a:chExt cx="4833" cy="1134"/>
          </a:xfrm>
        </p:grpSpPr>
        <p:sp>
          <p:nvSpPr>
            <p:cNvPr id="2051" name="Text Box 3"/>
            <p:cNvSpPr txBox="1">
              <a:spLocks noChangeArrowheads="1"/>
            </p:cNvSpPr>
            <p:nvPr/>
          </p:nvSpPr>
          <p:spPr bwMode="auto">
            <a:xfrm>
              <a:off x="1417" y="885"/>
              <a:ext cx="4833" cy="6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GB" sz="1100" dirty="0">
                  <a:latin typeface="Eras Bold ITC" pitchFamily="34" charset="0"/>
                  <a:cs typeface="Arial" pitchFamily="34" charset="0"/>
                </a:rPr>
                <a:t>PPP Bulgaria Ltd.	</a:t>
              </a:r>
            </a:p>
            <a:p>
              <a:pPr>
                <a:defRPr/>
              </a:pPr>
              <a:r>
                <a:rPr lang="en-GB" sz="1000" dirty="0">
                  <a:latin typeface="Eras Bold ITC" pitchFamily="34" charset="0"/>
                  <a:cs typeface="Arial" pitchFamily="34" charset="0"/>
                </a:rPr>
                <a:t>Deliverable Projects Lasting Solutions</a:t>
              </a:r>
            </a:p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" name="Oval 4"/>
            <p:cNvSpPr>
              <a:spLocks noChangeAspect="1" noChangeArrowheads="1"/>
            </p:cNvSpPr>
            <p:nvPr/>
          </p:nvSpPr>
          <p:spPr bwMode="auto">
            <a:xfrm>
              <a:off x="1507" y="430"/>
              <a:ext cx="460" cy="4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" name="Oval 5"/>
            <p:cNvSpPr>
              <a:spLocks noChangeAspect="1" noChangeArrowheads="1"/>
            </p:cNvSpPr>
            <p:nvPr/>
          </p:nvSpPr>
          <p:spPr bwMode="auto">
            <a:xfrm>
              <a:off x="2227" y="430"/>
              <a:ext cx="460" cy="4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" name="Oval 6"/>
            <p:cNvSpPr>
              <a:spLocks noChangeAspect="1" noChangeArrowheads="1"/>
            </p:cNvSpPr>
            <p:nvPr/>
          </p:nvSpPr>
          <p:spPr bwMode="auto">
            <a:xfrm>
              <a:off x="2947" y="430"/>
              <a:ext cx="460" cy="46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3621" y="31403"/>
            <a:ext cx="1362075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949256" y="26070"/>
            <a:ext cx="17272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724128" y="6272213"/>
            <a:ext cx="29241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rgbClr val="0066F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66F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66F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66F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66F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66FF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66FF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66FF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66FF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ortshub.com.s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pbulgaria.com/" TargetMode="External"/><Relationship Id="rId2" Type="http://schemas.openxmlformats.org/officeDocument/2006/relationships/hyperlink" Target="mailto:s.katsarov@pppbulgaria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base">
              <a:spcAft>
                <a:spcPct val="0"/>
              </a:spcAft>
            </a:pPr>
            <a:r>
              <a:rPr lang="bg-BG" sz="3200" dirty="0" smtClean="0"/>
              <a:t>Модели на</a:t>
            </a:r>
            <a:r>
              <a:rPr sz="3200" dirty="0" smtClean="0"/>
              <a:t> </a:t>
            </a:r>
            <a:r>
              <a:rPr sz="3200" dirty="0" smtClean="0"/>
              <a:t>публично-частно партньорство (ПЧП)</a:t>
            </a:r>
            <a:endParaRPr lang="en-GB" sz="3200" dirty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sz="2400" dirty="0" smtClean="0"/>
              <a:t>Основни характеристики и добри практики</a:t>
            </a:r>
            <a:endParaRPr lang="bg-BG" sz="2400" dirty="0" smtClean="0"/>
          </a:p>
          <a:p>
            <a:endParaRPr lang="bg-BG" sz="2400" dirty="0" smtClean="0"/>
          </a:p>
          <a:p>
            <a:r>
              <a:rPr lang="bg-BG" sz="2400" dirty="0" smtClean="0"/>
              <a:t>Гр. София, </a:t>
            </a:r>
            <a:r>
              <a:rPr lang="bg-BG" sz="2400" dirty="0" smtClean="0"/>
              <a:t>08 ноември 2016 </a:t>
            </a:r>
            <a:r>
              <a:rPr lang="bg-BG" sz="2400" dirty="0" smtClean="0"/>
              <a:t>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b="1" smtClean="0"/>
              <a:t>ПЧП </a:t>
            </a:r>
            <a:r>
              <a:rPr lang="en-GB" b="1" smtClean="0"/>
              <a:t>vs </a:t>
            </a:r>
            <a:r>
              <a:rPr lang="bg-BG" b="1" smtClean="0"/>
              <a:t>Концесията</a:t>
            </a:r>
            <a:endParaRPr lang="en-GB" b="1" smtClean="0"/>
          </a:p>
        </p:txBody>
      </p:sp>
      <p:sp>
        <p:nvSpPr>
          <p:cNvPr id="2969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g-BG" b="1" dirty="0" smtClean="0"/>
              <a:t>ПЧП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bg-BG" dirty="0" smtClean="0"/>
              <a:t>	Проекти </a:t>
            </a:r>
            <a:r>
              <a:rPr lang="bg-BG" u="sng" dirty="0" smtClean="0"/>
              <a:t>негенериращи</a:t>
            </a:r>
            <a:r>
              <a:rPr lang="bg-BG" dirty="0" smtClean="0"/>
              <a:t> приходи – финансират се чрез плащания за наличност от страна на публичния сектор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bg-BG" dirty="0" smtClean="0"/>
              <a:t>	(скрити такси).</a:t>
            </a:r>
            <a:endParaRPr lang="en-GB" dirty="0" smtClean="0"/>
          </a:p>
        </p:txBody>
      </p:sp>
      <p:sp>
        <p:nvSpPr>
          <p:cNvPr id="29700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g-BG" b="1" dirty="0" smtClean="0"/>
              <a:t>Концесия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bg-BG" dirty="0" smtClean="0"/>
              <a:t>	Проекти </a:t>
            </a:r>
            <a:r>
              <a:rPr lang="bg-BG" u="sng" dirty="0" smtClean="0"/>
              <a:t>генериращи</a:t>
            </a:r>
            <a:r>
              <a:rPr lang="bg-BG" dirty="0" smtClean="0"/>
              <a:t> приходи – финансират се чрез събиране на такси от крайните потребители или концесионни плащания.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Спортен </a:t>
            </a:r>
            <a:r>
              <a:rPr lang="bg-BG" b="1" dirty="0" err="1" smtClean="0"/>
              <a:t>хъб</a:t>
            </a:r>
            <a:r>
              <a:rPr lang="bg-BG" b="1" dirty="0" smtClean="0"/>
              <a:t> Сингапур</a:t>
            </a:r>
            <a:endParaRPr lang="en-GB" b="1" dirty="0"/>
          </a:p>
        </p:txBody>
      </p:sp>
      <p:pic>
        <p:nvPicPr>
          <p:cNvPr id="4098" name="Picture 2" descr="C:\Users\StefanKats\Pictures\Sing Sport Hu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7776863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b="1" dirty="0" smtClean="0"/>
              <a:t>Спортен </a:t>
            </a:r>
            <a:r>
              <a:rPr lang="bg-BG" b="1" dirty="0" err="1" smtClean="0"/>
              <a:t>хъб</a:t>
            </a:r>
            <a:r>
              <a:rPr lang="bg-BG" b="1" dirty="0" smtClean="0"/>
              <a:t> </a:t>
            </a:r>
            <a:r>
              <a:rPr lang="bg-BG" b="1" dirty="0" smtClean="0"/>
              <a:t>Сингапур (1)</a:t>
            </a:r>
            <a:endParaRPr lang="en-GB" b="1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g-BG" sz="2000" dirty="0" smtClean="0"/>
              <a:t>Договор за ПЧП м/у Спорт Сингапур, </a:t>
            </a:r>
            <a:r>
              <a:rPr lang="bg-BG" sz="2000" dirty="0" err="1" smtClean="0"/>
              <a:t>М-во</a:t>
            </a:r>
            <a:r>
              <a:rPr lang="bg-BG" sz="2000" dirty="0" smtClean="0"/>
              <a:t> на културата обществото и </a:t>
            </a:r>
            <a:r>
              <a:rPr lang="bg-BG" sz="2000" dirty="0" err="1" smtClean="0"/>
              <a:t>младежта</a:t>
            </a:r>
            <a:r>
              <a:rPr lang="bg-BG" sz="2000" dirty="0" smtClean="0"/>
              <a:t> и Спорт </a:t>
            </a:r>
            <a:r>
              <a:rPr lang="bg-BG" sz="2000" dirty="0" err="1" smtClean="0"/>
              <a:t>Хъб</a:t>
            </a:r>
            <a:r>
              <a:rPr lang="bg-BG" sz="2000" dirty="0" smtClean="0"/>
              <a:t> </a:t>
            </a:r>
            <a:r>
              <a:rPr lang="bg-BG" sz="2000" dirty="0" err="1" smtClean="0"/>
              <a:t>Пти</a:t>
            </a:r>
            <a:r>
              <a:rPr lang="bg-BG" sz="2000" dirty="0" smtClean="0"/>
              <a:t> ООД; </a:t>
            </a:r>
          </a:p>
          <a:p>
            <a:pPr eaLnBrk="1" hangingPunct="1"/>
            <a:r>
              <a:rPr lang="bg-BG" sz="2000" dirty="0" smtClean="0"/>
              <a:t>Национален стадион, закрит стадион, арена (фитнес, гимнастика, танци), воден център, закрит център за сърф,  база за гребни спортове – за елитни спортисти и масов спорт;</a:t>
            </a:r>
            <a:endParaRPr lang="bg-BG" sz="2000" dirty="0" smtClean="0"/>
          </a:p>
          <a:p>
            <a:pPr eaLnBrk="1" hangingPunct="1"/>
            <a:r>
              <a:rPr lang="bg-BG" sz="2000" dirty="0" smtClean="0"/>
              <a:t>Съоръжения за футбол, атлетика, ръгби и крикет + МОЛ, ресторанти, скейт парк, стени за катерене, плажен волейбол, твърди кортове, както и спортна библиотека и спортен музей;</a:t>
            </a:r>
          </a:p>
          <a:p>
            <a:pPr eaLnBrk="1" hangingPunct="1"/>
            <a:r>
              <a:rPr lang="bg-BG" sz="2000" dirty="0" smtClean="0"/>
              <a:t>9 основни съоръжения върху 35 ха на стойност €770 млн. с ПЧП договор за 25 години.</a:t>
            </a:r>
            <a:endParaRPr lang="bg-BG" sz="2000" dirty="0" smtClean="0"/>
          </a:p>
          <a:p>
            <a:pPr eaLnBrk="1" hangingPunct="1"/>
            <a:r>
              <a:rPr lang="en-GB" sz="2000" dirty="0" smtClean="0">
                <a:hlinkClick r:id="rId2"/>
              </a:rPr>
              <a:t>http</a:t>
            </a:r>
            <a:r>
              <a:rPr lang="en-GB" sz="2000" dirty="0" smtClean="0">
                <a:hlinkClick r:id="rId2"/>
              </a:rPr>
              <a:t>://www.sportshub.com.sg</a:t>
            </a:r>
            <a:r>
              <a:rPr lang="en-GB" sz="2000" dirty="0" smtClean="0">
                <a:hlinkClick r:id="rId2"/>
              </a:rPr>
              <a:t>/</a:t>
            </a:r>
            <a:endParaRPr lang="bg-BG" sz="2000" dirty="0" smtClean="0"/>
          </a:p>
          <a:p>
            <a:pPr eaLnBrk="1" hangingPunct="1"/>
            <a:endParaRPr lang="bg-BG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b="1" dirty="0" smtClean="0"/>
              <a:t>СХС – времеви диапазон</a:t>
            </a:r>
            <a:endParaRPr lang="en-GB" b="1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g-BG" sz="2000" dirty="0" smtClean="0"/>
              <a:t>Първоначално проучване 2002 - 2003; </a:t>
            </a:r>
          </a:p>
          <a:p>
            <a:pPr eaLnBrk="1" hangingPunct="1"/>
            <a:r>
              <a:rPr lang="bg-BG" sz="2000" dirty="0" smtClean="0"/>
              <a:t>Разработване на спецификации и пазарно проучване 2004 - 2005;</a:t>
            </a:r>
            <a:endParaRPr lang="bg-BG" sz="2000" dirty="0" smtClean="0"/>
          </a:p>
          <a:p>
            <a:pPr eaLnBrk="1" hangingPunct="1"/>
            <a:r>
              <a:rPr lang="bg-BG" sz="2000" dirty="0" smtClean="0"/>
              <a:t>Покана за търг 2006;</a:t>
            </a:r>
          </a:p>
          <a:p>
            <a:pPr eaLnBrk="1" hangingPunct="1"/>
            <a:r>
              <a:rPr lang="bg-BG" sz="2000" dirty="0" smtClean="0"/>
              <a:t>Подаване на предложения и последни уточнения 2007;</a:t>
            </a:r>
            <a:endParaRPr lang="bg-BG" sz="2000" dirty="0" smtClean="0"/>
          </a:p>
          <a:p>
            <a:pPr eaLnBrk="1" hangingPunct="1"/>
            <a:r>
              <a:rPr lang="bg-BG" sz="2000" dirty="0" smtClean="0"/>
              <a:t>Преговори с предпочетен наддаващ 2008;</a:t>
            </a:r>
          </a:p>
          <a:p>
            <a:pPr eaLnBrk="1" hangingPunct="1"/>
            <a:r>
              <a:rPr lang="bg-BG" sz="2000" dirty="0" smtClean="0"/>
              <a:t>Финансово приключване и подписване на договор 2010;</a:t>
            </a:r>
          </a:p>
          <a:p>
            <a:pPr eaLnBrk="1" hangingPunct="1"/>
            <a:r>
              <a:rPr lang="bg-BG" sz="2000" dirty="0" smtClean="0"/>
              <a:t>Начало на строежа – септември 2010;</a:t>
            </a:r>
          </a:p>
          <a:p>
            <a:pPr eaLnBrk="1" hangingPunct="1"/>
            <a:r>
              <a:rPr lang="bg-BG" sz="2000" dirty="0" smtClean="0"/>
              <a:t>Предаване на проекта – юни 2014;</a:t>
            </a:r>
          </a:p>
          <a:p>
            <a:pPr eaLnBrk="1" hangingPunct="1"/>
            <a:r>
              <a:rPr lang="bg-BG" sz="2000" dirty="0" smtClean="0"/>
              <a:t>Край на концесията (ПЧП договор) – август 2035.</a:t>
            </a:r>
          </a:p>
          <a:p>
            <a:pPr eaLnBrk="1" hangingPunct="1">
              <a:buNone/>
            </a:pPr>
            <a:endParaRPr lang="bg-BG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sz="5400"/>
              <a:t>Благодаря!</a:t>
            </a:r>
            <a:endParaRPr lang="en-GB" sz="5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729413" cy="2664296"/>
          </a:xfrm>
        </p:spPr>
        <p:txBody>
          <a:bodyPr>
            <a:normAutofit lnSpcReduction="10000"/>
          </a:bodyPr>
          <a:lstStyle/>
          <a:p>
            <a:pPr algn="l"/>
            <a:r>
              <a:rPr lang="bg-BG" sz="2400" dirty="0" smtClean="0"/>
              <a:t>Стефан Кацаров</a:t>
            </a:r>
          </a:p>
          <a:p>
            <a:pPr algn="l"/>
            <a:r>
              <a:rPr lang="bg-BG" sz="2400" dirty="0" smtClean="0"/>
              <a:t>“ПЧП България” ЕООД</a:t>
            </a:r>
          </a:p>
          <a:p>
            <a:pPr algn="l"/>
            <a:r>
              <a:rPr lang="bg-BG" sz="2400" dirty="0" smtClean="0"/>
              <a:t>Тел. 0886 721870</a:t>
            </a:r>
          </a:p>
          <a:p>
            <a:pPr algn="l"/>
            <a:r>
              <a:rPr lang="en-GB" sz="2400" dirty="0" smtClean="0">
                <a:hlinkClick r:id="rId2"/>
              </a:rPr>
              <a:t>s.katsarov@pppbulgaria.com</a:t>
            </a:r>
            <a:endParaRPr lang="en-GB" sz="2400" dirty="0" smtClean="0"/>
          </a:p>
          <a:p>
            <a:pPr algn="l"/>
            <a:r>
              <a:rPr lang="en-GB" sz="2400" dirty="0" smtClean="0">
                <a:hlinkClick r:id="rId3"/>
              </a:rPr>
              <a:t>www.pppbulgaria.com</a:t>
            </a:r>
            <a:r>
              <a:rPr lang="en-GB" sz="3000" dirty="0" smtClean="0"/>
              <a:t> </a:t>
            </a:r>
            <a:endParaRPr lang="bg-BG" sz="3000" dirty="0" smtClean="0"/>
          </a:p>
          <a:p>
            <a:pPr algn="l"/>
            <a:r>
              <a:rPr lang="en-GB" sz="3000" dirty="0" smtClean="0"/>
              <a:t> </a:t>
            </a:r>
            <a:endParaRPr lang="en-GB" sz="2400" dirty="0" smtClean="0"/>
          </a:p>
          <a:p>
            <a:pPr algn="l"/>
            <a:endParaRPr lang="en-GB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ПЧП – определение и цел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bg-BG" sz="2600" b="1" i="1" kern="0" dirty="0" smtClean="0">
                <a:solidFill>
                  <a:srgbClr val="008080"/>
                </a:solidFill>
                <a:latin typeface="Arial"/>
                <a:ea typeface="+mn-ea"/>
                <a:cs typeface="+mn-cs"/>
              </a:rPr>
              <a:t>Определение</a:t>
            </a:r>
            <a:r>
              <a:rPr lang="bg-BG" sz="2600" kern="0" dirty="0" smtClean="0">
                <a:solidFill>
                  <a:srgbClr val="008080"/>
                </a:solidFill>
                <a:latin typeface="Arial"/>
                <a:ea typeface="+mn-ea"/>
                <a:cs typeface="+mn-cs"/>
              </a:rPr>
              <a:t> </a:t>
            </a:r>
            <a:r>
              <a:rPr lang="bg-BG" sz="2600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- дългосрочно партньорство между публичния и частния сектор за изпълнението на проекти или предоставянето на услуги от обществен интерес, традиционно осигурявани от публичния сектор, при което разходите, ползите и рисковете се разпределят във взаимна изгода за двете страни.</a:t>
            </a:r>
          </a:p>
          <a:p>
            <a:pPr lvl="0">
              <a:lnSpc>
                <a:spcPct val="90000"/>
              </a:lnSpc>
              <a:buClr>
                <a:srgbClr val="CC9900"/>
              </a:buClr>
              <a:buSzPct val="65000"/>
              <a:buFont typeface="Wingdings" pitchFamily="2" charset="2"/>
              <a:buChar char="n"/>
            </a:pPr>
            <a:endParaRPr lang="bg-BG" sz="2600" kern="0" dirty="0" smtClean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  <a:p>
            <a:pPr lvl="0">
              <a:lnSpc>
                <a:spcPct val="90000"/>
              </a:lnSpc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bg-BG" sz="2600" b="1" i="1" kern="0" dirty="0" smtClean="0">
                <a:solidFill>
                  <a:srgbClr val="008080"/>
                </a:solidFill>
                <a:latin typeface="Arial"/>
                <a:ea typeface="+mn-ea"/>
                <a:cs typeface="+mn-cs"/>
              </a:rPr>
              <a:t>Цел</a:t>
            </a:r>
            <a:r>
              <a:rPr lang="bg-BG" sz="2600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- оптимизиране на стойността на </a:t>
            </a:r>
            <a:r>
              <a:rPr lang="en-US" sz="2600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вложените </a:t>
            </a:r>
            <a:r>
              <a:rPr lang="bg-BG" sz="2600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средства </a:t>
            </a:r>
            <a:r>
              <a:rPr lang="en-US" sz="2600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(Value for Money)</a:t>
            </a:r>
            <a:r>
              <a:rPr lang="bg-BG" sz="2600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и предоставяне на навременни и качествени съоръжения и услуги.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ПЧП – </a:t>
            </a:r>
            <a:r>
              <a:rPr lang="bg-BG" dirty="0" smtClean="0"/>
              <a:t>възможната алтернатива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lvl="0" indent="-609600">
              <a:lnSpc>
                <a:spcPct val="80000"/>
              </a:lnSpc>
              <a:buClr>
                <a:srgbClr val="000000"/>
              </a:buClr>
              <a:buSzPct val="65000"/>
              <a:buFont typeface="Wingdings" pitchFamily="2" charset="2"/>
              <a:buChar char="§"/>
            </a:pPr>
            <a:r>
              <a:rPr lang="bg-BG" sz="2500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Алтернатива за финансиране на големи инфраструктурни проекти, при </a:t>
            </a:r>
            <a:r>
              <a:rPr lang="bg-BG" sz="2500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ограничени бюджетни средства;</a:t>
            </a:r>
          </a:p>
          <a:p>
            <a:pPr marL="609600" lvl="0" indent="-609600">
              <a:lnSpc>
                <a:spcPct val="80000"/>
              </a:lnSpc>
              <a:buClr>
                <a:srgbClr val="000000"/>
              </a:buClr>
              <a:buSzPct val="65000"/>
              <a:buNone/>
            </a:pPr>
            <a:endParaRPr lang="bg-BG" sz="2500" kern="0" dirty="0" smtClean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  <a:p>
            <a:pPr marL="609600" lvl="0" indent="-609600">
              <a:lnSpc>
                <a:spcPct val="80000"/>
              </a:lnSpc>
              <a:buClr>
                <a:srgbClr val="000000"/>
              </a:buClr>
              <a:buSzPct val="65000"/>
              <a:buFont typeface="Wingdings" pitchFamily="2" charset="2"/>
              <a:buChar char="§"/>
            </a:pPr>
            <a:r>
              <a:rPr lang="bg-BG" sz="2500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За </a:t>
            </a:r>
            <a:r>
              <a:rPr lang="bg-BG" sz="2500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публичния сектор партньорството е възможност да предложи </a:t>
            </a:r>
            <a:r>
              <a:rPr lang="bg-BG" sz="2500" i="1" kern="0" dirty="0" smtClean="0">
                <a:solidFill>
                  <a:srgbClr val="00CC00"/>
                </a:solidFill>
                <a:latin typeface="Arial"/>
                <a:ea typeface="+mn-ea"/>
                <a:cs typeface="+mn-cs"/>
              </a:rPr>
              <a:t>по-добър продукт за същата цена</a:t>
            </a:r>
            <a:r>
              <a:rPr lang="bg-BG" sz="2500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, или да се постигне </a:t>
            </a:r>
            <a:r>
              <a:rPr lang="bg-BG" sz="2500" kern="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същото качество на продукт</a:t>
            </a:r>
            <a:r>
              <a:rPr lang="en-US" sz="2500" kern="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а</a:t>
            </a:r>
            <a:r>
              <a:rPr lang="bg-BG" sz="2500" kern="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 при по-ниски разходи</a:t>
            </a:r>
            <a:r>
              <a:rPr lang="bg-BG" sz="2500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; </a:t>
            </a:r>
          </a:p>
          <a:p>
            <a:pPr marL="609600" lvl="0" indent="-609600">
              <a:lnSpc>
                <a:spcPct val="80000"/>
              </a:lnSpc>
              <a:buClr>
                <a:srgbClr val="000000"/>
              </a:buClr>
              <a:buSzPct val="65000"/>
              <a:buNone/>
            </a:pPr>
            <a:endParaRPr lang="bg-BG" sz="2500" kern="0" dirty="0" smtClean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  <a:p>
            <a:pPr marL="609600" lvl="0" indent="-609600">
              <a:lnSpc>
                <a:spcPct val="80000"/>
              </a:lnSpc>
              <a:buClr>
                <a:srgbClr val="000000"/>
              </a:buClr>
              <a:buSzPct val="65000"/>
              <a:buFont typeface="Wingdings" pitchFamily="2" charset="2"/>
              <a:buChar char="§"/>
            </a:pPr>
            <a:r>
              <a:rPr lang="bg-BG" sz="2500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За частния сектор партньорството е възможност за нарастване на пазарния дял, дългосрочно позициониране и увеличаване на печалбата.</a:t>
            </a:r>
            <a:endParaRPr lang="en-GB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800" b="1" dirty="0" smtClean="0"/>
              <a:t>ПЧП</a:t>
            </a:r>
            <a:r>
              <a:rPr lang="bg-BG" sz="2800" dirty="0" smtClean="0"/>
              <a:t> – Необходимост / Предизвикателства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80000"/>
              </a:lnSpc>
              <a:buClr>
                <a:srgbClr val="000000"/>
              </a:buClr>
              <a:buSzPct val="65000"/>
              <a:buNone/>
            </a:pPr>
            <a:r>
              <a:rPr lang="bg-BG" sz="2600" b="1" i="1" kern="0" dirty="0" smtClean="0">
                <a:solidFill>
                  <a:srgbClr val="008080"/>
                </a:solidFill>
                <a:latin typeface="Arial"/>
                <a:ea typeface="+mn-ea"/>
                <a:cs typeface="+mn-cs"/>
              </a:rPr>
              <a:t>Необходимост</a:t>
            </a:r>
          </a:p>
          <a:p>
            <a:pPr lvl="0">
              <a:lnSpc>
                <a:spcPct val="80000"/>
              </a:lnSpc>
              <a:buClr>
                <a:srgbClr val="000000"/>
              </a:buClr>
              <a:buSzPct val="65000"/>
              <a:buFont typeface="Wingdings" pitchFamily="2" charset="2"/>
              <a:buChar char="§"/>
            </a:pPr>
            <a:r>
              <a:rPr lang="bg-BG" sz="2600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Необходимост от изграждане на инфраструктура с цел предоставяне на качествени услуги </a:t>
            </a:r>
          </a:p>
          <a:p>
            <a:pPr lvl="0">
              <a:lnSpc>
                <a:spcPct val="80000"/>
              </a:lnSpc>
              <a:buClr>
                <a:srgbClr val="000000"/>
              </a:buClr>
              <a:buSzPct val="65000"/>
              <a:buFont typeface="Wingdings" pitchFamily="2" charset="2"/>
              <a:buChar char="§"/>
            </a:pPr>
            <a:r>
              <a:rPr lang="bg-BG" sz="2600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Осигуряване на финансов ресурс за реализацията на инвестиционни проекти - привличане на частния сектор като партньор</a:t>
            </a:r>
          </a:p>
          <a:p>
            <a:pPr lvl="0">
              <a:lnSpc>
                <a:spcPct val="80000"/>
              </a:lnSpc>
              <a:buClr>
                <a:srgbClr val="000000"/>
              </a:buClr>
              <a:buSzPct val="65000"/>
              <a:buNone/>
            </a:pPr>
            <a:r>
              <a:rPr lang="bg-BG" sz="2600" b="1" i="1" kern="0" dirty="0" smtClean="0">
                <a:solidFill>
                  <a:srgbClr val="008080"/>
                </a:solidFill>
                <a:latin typeface="Arial"/>
                <a:ea typeface="+mn-ea"/>
                <a:cs typeface="+mn-cs"/>
              </a:rPr>
              <a:t>Предизвикателства</a:t>
            </a:r>
          </a:p>
          <a:p>
            <a:pPr lvl="0">
              <a:lnSpc>
                <a:spcPct val="80000"/>
              </a:lnSpc>
              <a:buClr>
                <a:srgbClr val="000000"/>
              </a:buClr>
              <a:buSzPct val="65000"/>
              <a:buFont typeface="Wingdings" pitchFamily="2" charset="2"/>
              <a:buChar char="§"/>
            </a:pPr>
            <a:r>
              <a:rPr lang="bg-BG" sz="2600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За реализацията на проекти чрез схемите на ПЧП е необходима ясна законодателна рамка </a:t>
            </a:r>
          </a:p>
          <a:p>
            <a:pPr lvl="0">
              <a:lnSpc>
                <a:spcPct val="80000"/>
              </a:lnSpc>
              <a:buClr>
                <a:srgbClr val="000000"/>
              </a:buClr>
              <a:buSzPct val="65000"/>
              <a:buFont typeface="Wingdings" pitchFamily="2" charset="2"/>
              <a:buChar char="§"/>
            </a:pPr>
            <a:r>
              <a:rPr lang="bg-BG" sz="2600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Изграждане на административен капацитет и готовност от страна на частния сектор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ПЧП </a:t>
            </a:r>
            <a:r>
              <a:rPr lang="bg-BG" dirty="0" smtClean="0"/>
              <a:t> - </a:t>
            </a:r>
            <a:r>
              <a:rPr lang="bg-BG" dirty="0" smtClean="0"/>
              <a:t>Основни характеристики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90000"/>
              </a:lnSpc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bg-BG" sz="2500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По-бързо изграждане на инфраструктура</a:t>
            </a:r>
          </a:p>
          <a:p>
            <a:pPr lvl="0" algn="just">
              <a:lnSpc>
                <a:spcPct val="90000"/>
              </a:lnSpc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bg-BG" sz="2500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По-бързо въвеждане и прилагане на иновации</a:t>
            </a:r>
          </a:p>
          <a:p>
            <a:pPr lvl="0" algn="just">
              <a:lnSpc>
                <a:spcPct val="90000"/>
              </a:lnSpc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bg-BG" sz="2500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Оптимизиране на разходите през целия цикъл на проекта</a:t>
            </a:r>
          </a:p>
          <a:p>
            <a:pPr lvl="0" algn="just">
              <a:lnSpc>
                <a:spcPct val="90000"/>
              </a:lnSpc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bg-BG" sz="2500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Разпределение на рисковете според опита и интересите</a:t>
            </a:r>
          </a:p>
          <a:p>
            <a:pPr lvl="0" algn="just">
              <a:lnSpc>
                <a:spcPct val="90000"/>
              </a:lnSpc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bg-BG" sz="2500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Стимули при добро изпълнение</a:t>
            </a:r>
          </a:p>
          <a:p>
            <a:pPr lvl="0" algn="just">
              <a:lnSpc>
                <a:spcPct val="90000"/>
              </a:lnSpc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bg-BG" sz="2500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По-добро качество на услугите</a:t>
            </a:r>
          </a:p>
          <a:p>
            <a:pPr lvl="0" algn="just">
              <a:lnSpc>
                <a:spcPct val="90000"/>
              </a:lnSpc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bg-BG" sz="2500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Възможност за допълнителни приходи</a:t>
            </a:r>
          </a:p>
          <a:p>
            <a:pPr lvl="0" algn="just">
              <a:lnSpc>
                <a:spcPct val="90000"/>
              </a:lnSpc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bg-BG" sz="2500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Конкурентна среда и </a:t>
            </a:r>
            <a:r>
              <a:rPr lang="bg-BG" sz="2500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подобрени услуги</a:t>
            </a:r>
            <a:endParaRPr lang="bg-BG" sz="2500" kern="0" dirty="0" smtClean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2400" b="1" smtClean="0"/>
              <a:t>Два основни ПЧП модела</a:t>
            </a:r>
            <a:endParaRPr lang="en-GB" sz="2400" b="1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700213"/>
            <a:ext cx="3663950" cy="4321075"/>
          </a:xfrm>
        </p:spPr>
        <p:txBody>
          <a:bodyPr/>
          <a:lstStyle/>
          <a:p>
            <a:pPr marL="182563" indent="-182563" eaLnBrk="1" hangingPunct="1">
              <a:lnSpc>
                <a:spcPct val="110000"/>
              </a:lnSpc>
              <a:buFont typeface="Wingdings" pitchFamily="2" charset="2"/>
              <a:buNone/>
              <a:tabLst>
                <a:tab pos="182563" algn="l"/>
              </a:tabLst>
            </a:pPr>
            <a:r>
              <a:rPr lang="bg-BG" sz="1600" b="1" dirty="0" smtClean="0"/>
              <a:t>ПЧП с потребителски такси</a:t>
            </a:r>
            <a:endParaRPr lang="en-GB" sz="1600" b="1" dirty="0" smtClean="0"/>
          </a:p>
          <a:p>
            <a:pPr marL="182563" indent="-182563" eaLnBrk="1" hangingPunct="1">
              <a:lnSpc>
                <a:spcPct val="110000"/>
              </a:lnSpc>
              <a:tabLst>
                <a:tab pos="182563" algn="l"/>
              </a:tabLst>
            </a:pPr>
            <a:endParaRPr lang="en-GB" sz="1600" b="1" dirty="0" smtClean="0"/>
          </a:p>
          <a:p>
            <a:pPr marL="182563" indent="-182563" eaLnBrk="1" hangingPunct="1">
              <a:lnSpc>
                <a:spcPct val="110000"/>
              </a:lnSpc>
              <a:tabLst>
                <a:tab pos="182563" algn="l"/>
              </a:tabLst>
            </a:pPr>
            <a:endParaRPr lang="en-GB" sz="1600" dirty="0" smtClean="0"/>
          </a:p>
          <a:p>
            <a:pPr marL="182563" indent="-182563" eaLnBrk="1" hangingPunct="1">
              <a:lnSpc>
                <a:spcPct val="110000"/>
              </a:lnSpc>
              <a:tabLst>
                <a:tab pos="182563" algn="l"/>
              </a:tabLst>
            </a:pPr>
            <a:endParaRPr lang="en-GB" sz="1400" dirty="0" smtClean="0"/>
          </a:p>
          <a:p>
            <a:pPr marL="182563" indent="-182563" eaLnBrk="1" hangingPunct="1">
              <a:lnSpc>
                <a:spcPct val="110000"/>
              </a:lnSpc>
              <a:tabLst>
                <a:tab pos="182563" algn="l"/>
              </a:tabLst>
            </a:pPr>
            <a:endParaRPr lang="en-GB" sz="1400" dirty="0" smtClean="0"/>
          </a:p>
          <a:p>
            <a:pPr marL="182563" indent="-182563" eaLnBrk="1" hangingPunct="1">
              <a:lnSpc>
                <a:spcPct val="110000"/>
              </a:lnSpc>
              <a:tabLst>
                <a:tab pos="182563" algn="l"/>
              </a:tabLst>
            </a:pPr>
            <a:endParaRPr lang="en-GB" sz="1400" dirty="0" smtClean="0"/>
          </a:p>
          <a:p>
            <a:pPr marL="182563" indent="-182563" eaLnBrk="1" hangingPunct="1">
              <a:lnSpc>
                <a:spcPct val="110000"/>
              </a:lnSpc>
              <a:tabLst>
                <a:tab pos="182563" algn="l"/>
              </a:tabLst>
            </a:pPr>
            <a:endParaRPr lang="bg-BG" sz="1600" dirty="0" smtClean="0"/>
          </a:p>
          <a:p>
            <a:pPr marL="182563" indent="-182563" eaLnBrk="1" hangingPunct="1">
              <a:lnSpc>
                <a:spcPct val="110000"/>
              </a:lnSpc>
              <a:tabLst>
                <a:tab pos="182563" algn="l"/>
              </a:tabLst>
            </a:pPr>
            <a:endParaRPr lang="bg-BG" sz="1600" dirty="0" smtClean="0"/>
          </a:p>
          <a:p>
            <a:pPr marL="182563" indent="-182563" eaLnBrk="1" hangingPunct="1">
              <a:lnSpc>
                <a:spcPct val="110000"/>
              </a:lnSpc>
              <a:tabLst>
                <a:tab pos="182563" algn="l"/>
              </a:tabLst>
            </a:pPr>
            <a:endParaRPr lang="bg-BG" sz="1600" dirty="0" smtClean="0"/>
          </a:p>
          <a:p>
            <a:pPr marL="182563" indent="-182563" eaLnBrk="1" hangingPunct="1">
              <a:lnSpc>
                <a:spcPct val="110000"/>
              </a:lnSpc>
              <a:tabLst>
                <a:tab pos="182563" algn="l"/>
              </a:tabLst>
            </a:pPr>
            <a:r>
              <a:rPr lang="bg-BG" sz="1400" dirty="0" smtClean="0"/>
              <a:t>Частният партньор поема строителния риск и риска за търсене </a:t>
            </a:r>
            <a:endParaRPr lang="en-GB" sz="1400" dirty="0" smtClean="0"/>
          </a:p>
          <a:p>
            <a:pPr marL="182563" indent="-182563" eaLnBrk="1" hangingPunct="1">
              <a:lnSpc>
                <a:spcPct val="110000"/>
              </a:lnSpc>
              <a:tabLst>
                <a:tab pos="182563" algn="l"/>
              </a:tabLst>
            </a:pPr>
            <a:r>
              <a:rPr lang="bg-BG" sz="1400" dirty="0" smtClean="0"/>
              <a:t>Риска за търсене може да бъде  смекчен чрез </a:t>
            </a:r>
            <a:r>
              <a:rPr lang="bg-BG" sz="1400" dirty="0" smtClean="0"/>
              <a:t>компенсаторни </a:t>
            </a:r>
            <a:r>
              <a:rPr lang="bg-BG" sz="1400" dirty="0" smtClean="0"/>
              <a:t>плащания/държавни гаранции</a:t>
            </a:r>
            <a:endParaRPr lang="en-GB" sz="1400" dirty="0" smtClean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1700213"/>
            <a:ext cx="4260850" cy="4321075"/>
          </a:xfrm>
        </p:spPr>
        <p:txBody>
          <a:bodyPr/>
          <a:lstStyle/>
          <a:p>
            <a:pPr marL="182563" indent="-182563" eaLnBrk="1" hangingPunct="1">
              <a:lnSpc>
                <a:spcPct val="120000"/>
              </a:lnSpc>
              <a:buFont typeface="Wingdings" pitchFamily="2" charset="2"/>
              <a:buNone/>
              <a:tabLst>
                <a:tab pos="182563" algn="l"/>
              </a:tabLst>
            </a:pPr>
            <a:r>
              <a:rPr lang="bg-BG" sz="1600" b="1" dirty="0" smtClean="0"/>
              <a:t>ПЧП с периодични плащания</a:t>
            </a:r>
            <a:endParaRPr lang="en-GB" sz="1600" b="1" dirty="0" smtClean="0"/>
          </a:p>
          <a:p>
            <a:pPr marL="182563" indent="-182563" eaLnBrk="1" hangingPunct="1">
              <a:lnSpc>
                <a:spcPct val="120000"/>
              </a:lnSpc>
              <a:tabLst>
                <a:tab pos="182563" algn="l"/>
              </a:tabLst>
            </a:pPr>
            <a:endParaRPr lang="en-GB" sz="1600" b="1" dirty="0" smtClean="0"/>
          </a:p>
          <a:p>
            <a:pPr marL="182563" indent="-182563" eaLnBrk="1" hangingPunct="1">
              <a:lnSpc>
                <a:spcPct val="120000"/>
              </a:lnSpc>
              <a:tabLst>
                <a:tab pos="182563" algn="l"/>
              </a:tabLst>
            </a:pPr>
            <a:endParaRPr lang="en-GB" sz="1400" dirty="0" smtClean="0"/>
          </a:p>
          <a:p>
            <a:pPr marL="182563" indent="-182563" eaLnBrk="1" hangingPunct="1">
              <a:lnSpc>
                <a:spcPct val="120000"/>
              </a:lnSpc>
              <a:tabLst>
                <a:tab pos="182563" algn="l"/>
              </a:tabLst>
            </a:pPr>
            <a:endParaRPr lang="en-GB" sz="1400" dirty="0" smtClean="0"/>
          </a:p>
          <a:p>
            <a:pPr marL="182563" indent="-182563" eaLnBrk="1" hangingPunct="1">
              <a:lnSpc>
                <a:spcPct val="120000"/>
              </a:lnSpc>
              <a:tabLst>
                <a:tab pos="182563" algn="l"/>
              </a:tabLst>
            </a:pPr>
            <a:endParaRPr lang="en-GB" sz="1400" dirty="0" smtClean="0"/>
          </a:p>
          <a:p>
            <a:pPr marL="182563" indent="-182563" eaLnBrk="1" hangingPunct="1">
              <a:lnSpc>
                <a:spcPct val="120000"/>
              </a:lnSpc>
              <a:tabLst>
                <a:tab pos="182563" algn="l"/>
              </a:tabLst>
            </a:pPr>
            <a:endParaRPr lang="en-GB" sz="1400" dirty="0" smtClean="0"/>
          </a:p>
          <a:p>
            <a:pPr marL="182563" indent="-182563" eaLnBrk="1" hangingPunct="1">
              <a:lnSpc>
                <a:spcPct val="120000"/>
              </a:lnSpc>
              <a:buFont typeface="Arial" charset="0"/>
              <a:buNone/>
              <a:tabLst>
                <a:tab pos="182563" algn="l"/>
              </a:tabLst>
            </a:pPr>
            <a:endParaRPr lang="bg-BG" sz="1600" dirty="0" smtClean="0"/>
          </a:p>
          <a:p>
            <a:pPr marL="182563" indent="-182563" eaLnBrk="1" hangingPunct="1">
              <a:lnSpc>
                <a:spcPct val="120000"/>
              </a:lnSpc>
              <a:tabLst>
                <a:tab pos="182563" algn="l"/>
              </a:tabLst>
            </a:pPr>
            <a:endParaRPr lang="bg-BG" sz="1600" dirty="0" smtClean="0"/>
          </a:p>
          <a:p>
            <a:pPr marL="182563" indent="-182563" eaLnBrk="1" hangingPunct="1">
              <a:lnSpc>
                <a:spcPct val="120000"/>
              </a:lnSpc>
              <a:tabLst>
                <a:tab pos="182563" algn="l"/>
              </a:tabLst>
            </a:pPr>
            <a:r>
              <a:rPr lang="bg-BG" sz="1400" dirty="0" smtClean="0"/>
              <a:t>Частният сектор поема строителния риск и риска за наличност/качество на активите</a:t>
            </a:r>
            <a:endParaRPr lang="en-GB" sz="1400" dirty="0" smtClean="0"/>
          </a:p>
          <a:p>
            <a:pPr marL="182563" indent="-182563" eaLnBrk="1" hangingPunct="1">
              <a:lnSpc>
                <a:spcPct val="120000"/>
              </a:lnSpc>
              <a:tabLst>
                <a:tab pos="182563" algn="l"/>
              </a:tabLst>
            </a:pPr>
            <a:r>
              <a:rPr lang="bg-BG" sz="1400" dirty="0" smtClean="0"/>
              <a:t>Държавата гарантира периодичните плащания в зависимост от качеството на предоставяните услуги</a:t>
            </a:r>
            <a:endParaRPr lang="en-GB" sz="1400" dirty="0" smtClean="0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866775" y="3348038"/>
            <a:ext cx="32416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endParaRPr lang="en-GB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057275" y="3348038"/>
            <a:ext cx="531813" cy="536575"/>
          </a:xfrm>
          <a:prstGeom prst="rect">
            <a:avLst/>
          </a:prstGeom>
          <a:solidFill>
            <a:srgbClr val="9AA9BC"/>
          </a:solidFill>
          <a:ln w="9525">
            <a:noFill/>
            <a:miter lim="800000"/>
            <a:headEnd/>
            <a:tailEnd/>
          </a:ln>
          <a:effectLst>
            <a:prstShdw prst="shdw17" dist="17961" dir="13500000">
              <a:srgbClr val="5C6571"/>
            </a:prstShdw>
          </a:effectLst>
        </p:spPr>
        <p:txBody>
          <a:bodyPr lIns="92075" tIns="46038" rIns="92075" bIns="46038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343" name="Freeform 7"/>
          <p:cNvSpPr>
            <a:spLocks/>
          </p:cNvSpPr>
          <p:nvPr/>
        </p:nvSpPr>
        <p:spPr bwMode="auto">
          <a:xfrm>
            <a:off x="1576388" y="2466975"/>
            <a:ext cx="2471737" cy="881063"/>
          </a:xfrm>
          <a:custGeom>
            <a:avLst/>
            <a:gdLst>
              <a:gd name="T0" fmla="*/ 0 w 1687"/>
              <a:gd name="T1" fmla="*/ 1398688088 h 555"/>
              <a:gd name="T2" fmla="*/ 141683134 w 1687"/>
              <a:gd name="T3" fmla="*/ 1275199622 h 555"/>
              <a:gd name="T4" fmla="*/ 388555076 w 1687"/>
              <a:gd name="T5" fmla="*/ 1232357754 h 555"/>
              <a:gd name="T6" fmla="*/ 530238164 w 1687"/>
              <a:gd name="T7" fmla="*/ 1212196502 h 555"/>
              <a:gd name="T8" fmla="*/ 635428345 w 1687"/>
              <a:gd name="T9" fmla="*/ 1129030541 h 555"/>
              <a:gd name="T10" fmla="*/ 689095938 w 1687"/>
              <a:gd name="T11" fmla="*/ 1025704915 h 555"/>
              <a:gd name="T12" fmla="*/ 989635517 w 1687"/>
              <a:gd name="T13" fmla="*/ 985382410 h 555"/>
              <a:gd name="T14" fmla="*/ 1412538314 w 1687"/>
              <a:gd name="T15" fmla="*/ 735885917 h 555"/>
              <a:gd name="T16" fmla="*/ 1925603442 w 1687"/>
              <a:gd name="T17" fmla="*/ 715724665 h 555"/>
              <a:gd name="T18" fmla="*/ 2147483647 w 1687"/>
              <a:gd name="T19" fmla="*/ 672882797 h 555"/>
              <a:gd name="T20" fmla="*/ 2147483647 w 1687"/>
              <a:gd name="T21" fmla="*/ 612399039 h 555"/>
              <a:gd name="T22" fmla="*/ 2147483647 w 1687"/>
              <a:gd name="T23" fmla="*/ 466229958 h 555"/>
              <a:gd name="T24" fmla="*/ 2147483647 w 1687"/>
              <a:gd name="T25" fmla="*/ 362902646 h 555"/>
              <a:gd name="T26" fmla="*/ 2147483647 w 1687"/>
              <a:gd name="T27" fmla="*/ 259577020 h 555"/>
              <a:gd name="T28" fmla="*/ 2147483647 w 1687"/>
              <a:gd name="T29" fmla="*/ 176411010 h 555"/>
              <a:gd name="T30" fmla="*/ 2147483647 w 1687"/>
              <a:gd name="T31" fmla="*/ 156249757 h 555"/>
              <a:gd name="T32" fmla="*/ 2147483647 w 1687"/>
              <a:gd name="T33" fmla="*/ 50403144 h 555"/>
              <a:gd name="T34" fmla="*/ 2147483647 w 1687"/>
              <a:gd name="T35" fmla="*/ 10080629 h 555"/>
              <a:gd name="T36" fmla="*/ 2147483647 w 1687"/>
              <a:gd name="T37" fmla="*/ 1378526835 h 555"/>
              <a:gd name="T38" fmla="*/ 0 w 1687"/>
              <a:gd name="T39" fmla="*/ 1398688088 h 55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687"/>
              <a:gd name="T61" fmla="*/ 0 h 555"/>
              <a:gd name="T62" fmla="*/ 1687 w 1687"/>
              <a:gd name="T63" fmla="*/ 555 h 55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687" h="555">
                <a:moveTo>
                  <a:pt x="0" y="555"/>
                </a:moveTo>
                <a:cubicBezTo>
                  <a:pt x="14" y="514"/>
                  <a:pt x="22" y="514"/>
                  <a:pt x="66" y="506"/>
                </a:cubicBezTo>
                <a:cubicBezTo>
                  <a:pt x="102" y="450"/>
                  <a:pt x="67" y="489"/>
                  <a:pt x="181" y="489"/>
                </a:cubicBezTo>
                <a:cubicBezTo>
                  <a:pt x="203" y="489"/>
                  <a:pt x="225" y="484"/>
                  <a:pt x="247" y="481"/>
                </a:cubicBezTo>
                <a:cubicBezTo>
                  <a:pt x="263" y="470"/>
                  <a:pt x="290" y="467"/>
                  <a:pt x="296" y="448"/>
                </a:cubicBezTo>
                <a:cubicBezTo>
                  <a:pt x="302" y="431"/>
                  <a:pt x="303" y="416"/>
                  <a:pt x="321" y="407"/>
                </a:cubicBezTo>
                <a:cubicBezTo>
                  <a:pt x="363" y="386"/>
                  <a:pt x="414" y="395"/>
                  <a:pt x="461" y="391"/>
                </a:cubicBezTo>
                <a:cubicBezTo>
                  <a:pt x="546" y="372"/>
                  <a:pt x="558" y="298"/>
                  <a:pt x="658" y="292"/>
                </a:cubicBezTo>
                <a:cubicBezTo>
                  <a:pt x="738" y="287"/>
                  <a:pt x="817" y="287"/>
                  <a:pt x="897" y="284"/>
                </a:cubicBezTo>
                <a:cubicBezTo>
                  <a:pt x="974" y="255"/>
                  <a:pt x="854" y="297"/>
                  <a:pt x="1053" y="267"/>
                </a:cubicBezTo>
                <a:cubicBezTo>
                  <a:pt x="1071" y="264"/>
                  <a:pt x="1085" y="249"/>
                  <a:pt x="1103" y="243"/>
                </a:cubicBezTo>
                <a:cubicBezTo>
                  <a:pt x="1135" y="210"/>
                  <a:pt x="1120" y="198"/>
                  <a:pt x="1160" y="185"/>
                </a:cubicBezTo>
                <a:cubicBezTo>
                  <a:pt x="1183" y="113"/>
                  <a:pt x="1366" y="145"/>
                  <a:pt x="1391" y="144"/>
                </a:cubicBezTo>
                <a:cubicBezTo>
                  <a:pt x="1421" y="136"/>
                  <a:pt x="1444" y="128"/>
                  <a:pt x="1465" y="103"/>
                </a:cubicBezTo>
                <a:cubicBezTo>
                  <a:pt x="1474" y="93"/>
                  <a:pt x="1477" y="77"/>
                  <a:pt x="1489" y="70"/>
                </a:cubicBezTo>
                <a:cubicBezTo>
                  <a:pt x="1501" y="63"/>
                  <a:pt x="1516" y="65"/>
                  <a:pt x="1530" y="62"/>
                </a:cubicBezTo>
                <a:cubicBezTo>
                  <a:pt x="1543" y="49"/>
                  <a:pt x="1548" y="30"/>
                  <a:pt x="1563" y="20"/>
                </a:cubicBezTo>
                <a:cubicBezTo>
                  <a:pt x="1593" y="0"/>
                  <a:pt x="1652" y="4"/>
                  <a:pt x="1687" y="4"/>
                </a:cubicBezTo>
                <a:lnTo>
                  <a:pt x="1687" y="547"/>
                </a:lnTo>
                <a:lnTo>
                  <a:pt x="0" y="555"/>
                </a:lnTo>
                <a:close/>
              </a:path>
            </a:pathLst>
          </a:custGeom>
          <a:solidFill>
            <a:srgbClr val="5F758F"/>
          </a:solidFill>
          <a:ln w="9525" cap="flat" cmpd="sng">
            <a:noFill/>
            <a:prstDash val="solid"/>
            <a:round/>
            <a:headEnd/>
            <a:tailEnd/>
          </a:ln>
          <a:effectLst>
            <a:prstShdw prst="shdw17" dist="17961" dir="13500000">
              <a:srgbClr val="394656"/>
            </a:prstShdw>
          </a:effectLst>
        </p:spPr>
        <p:txBody>
          <a:bodyPr lIns="92075" tIns="46038" rIns="92075" bIns="46038" anchor="ctr">
            <a:spAutoFit/>
          </a:bodyPr>
          <a:lstStyle/>
          <a:p>
            <a:endParaRPr lang="en-GB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576388" y="3348038"/>
            <a:ext cx="2471737" cy="209550"/>
          </a:xfrm>
          <a:prstGeom prst="rect">
            <a:avLst/>
          </a:prstGeom>
          <a:solidFill>
            <a:srgbClr val="9AA9BC"/>
          </a:solidFill>
          <a:ln w="9525">
            <a:noFill/>
            <a:miter lim="800000"/>
            <a:headEnd/>
            <a:tailEnd/>
          </a:ln>
          <a:effectLst>
            <a:prstShdw prst="shdw17" dist="17961" dir="13500000">
              <a:srgbClr val="5C6571"/>
            </a:prstShdw>
          </a:effectLst>
        </p:spPr>
        <p:txBody>
          <a:bodyPr wrap="none" lIns="92075" tIns="46038" rIns="92075" bIns="46038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960438" y="3862388"/>
            <a:ext cx="646112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13500000">
              <a:srgbClr val="5C6571"/>
            </a:prstShdw>
          </a:effectLst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130000"/>
              </a:lnSpc>
              <a:spcBef>
                <a:spcPct val="20000"/>
              </a:spcBef>
              <a:spcAft>
                <a:spcPct val="30000"/>
              </a:spcAft>
              <a:buClr>
                <a:srgbClr val="002850"/>
              </a:buClr>
            </a:pPr>
            <a:r>
              <a:rPr kumimoji="1" lang="en-GB" sz="1200">
                <a:solidFill>
                  <a:srgbClr val="002850"/>
                </a:solidFill>
                <a:latin typeface="Calibri" pitchFamily="34" charset="0"/>
              </a:rPr>
              <a:t>CAPEX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432050" y="3862388"/>
            <a:ext cx="5619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13500000">
              <a:srgbClr val="5C6571"/>
            </a:prstShdw>
          </a:effectLst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130000"/>
              </a:lnSpc>
              <a:spcBef>
                <a:spcPct val="20000"/>
              </a:spcBef>
              <a:spcAft>
                <a:spcPct val="30000"/>
              </a:spcAft>
              <a:buClr>
                <a:srgbClr val="002850"/>
              </a:buClr>
            </a:pPr>
            <a:r>
              <a:rPr kumimoji="1" lang="en-GB" sz="1200">
                <a:solidFill>
                  <a:srgbClr val="002850"/>
                </a:solidFill>
                <a:latin typeface="Calibri" pitchFamily="34" charset="0"/>
              </a:rPr>
              <a:t>OPEX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042988" y="2205038"/>
            <a:ext cx="2646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13500000">
              <a:srgbClr val="5C6571"/>
            </a:prstShdw>
          </a:effectLst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130000"/>
              </a:lnSpc>
              <a:spcBef>
                <a:spcPct val="20000"/>
              </a:spcBef>
              <a:spcAft>
                <a:spcPct val="30000"/>
              </a:spcAft>
              <a:buClr>
                <a:srgbClr val="002850"/>
              </a:buClr>
            </a:pPr>
            <a:r>
              <a:rPr kumimoji="1" lang="bg-BG" sz="1400">
                <a:solidFill>
                  <a:srgbClr val="002850"/>
                </a:solidFill>
                <a:latin typeface="Calibri" pitchFamily="34" charset="0"/>
              </a:rPr>
              <a:t>Приходи за частния партньор</a:t>
            </a:r>
            <a:endParaRPr kumimoji="1" lang="en-GB" sz="1400">
              <a:solidFill>
                <a:srgbClr val="002850"/>
              </a:solidFill>
              <a:latin typeface="Calibri" pitchFamily="34" charset="0"/>
            </a:endParaRP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4606925" y="3348038"/>
            <a:ext cx="32416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endParaRPr lang="en-GB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4797425" y="3348038"/>
            <a:ext cx="530225" cy="536575"/>
          </a:xfrm>
          <a:prstGeom prst="rect">
            <a:avLst/>
          </a:prstGeom>
          <a:solidFill>
            <a:srgbClr val="9AA9BC"/>
          </a:solidFill>
          <a:ln w="9525">
            <a:noFill/>
            <a:miter lim="800000"/>
            <a:headEnd/>
            <a:tailEnd/>
          </a:ln>
          <a:effectLst>
            <a:prstShdw prst="shdw17" dist="17961" dir="13500000">
              <a:srgbClr val="5C6571"/>
            </a:prstShdw>
          </a:effectLst>
        </p:spPr>
        <p:txBody>
          <a:bodyPr lIns="92075" tIns="46038" rIns="92075" bIns="46038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316538" y="3348038"/>
            <a:ext cx="2471737" cy="209550"/>
          </a:xfrm>
          <a:prstGeom prst="rect">
            <a:avLst/>
          </a:prstGeom>
          <a:solidFill>
            <a:srgbClr val="9AA9BC"/>
          </a:solidFill>
          <a:ln w="9525">
            <a:noFill/>
            <a:miter lim="800000"/>
            <a:headEnd/>
            <a:tailEnd/>
          </a:ln>
          <a:effectLst>
            <a:prstShdw prst="shdw17" dist="17961" dir="13500000">
              <a:srgbClr val="5C6571"/>
            </a:prstShdw>
          </a:effectLst>
        </p:spPr>
        <p:txBody>
          <a:bodyPr wrap="none" lIns="92075" tIns="46038" rIns="92075" bIns="46038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699000" y="3862388"/>
            <a:ext cx="6461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13500000">
              <a:srgbClr val="5C6571"/>
            </a:prstShdw>
          </a:effectLst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130000"/>
              </a:lnSpc>
              <a:spcBef>
                <a:spcPct val="20000"/>
              </a:spcBef>
              <a:spcAft>
                <a:spcPct val="30000"/>
              </a:spcAft>
              <a:buClr>
                <a:srgbClr val="002850"/>
              </a:buClr>
            </a:pPr>
            <a:r>
              <a:rPr kumimoji="1" lang="en-GB" sz="1200">
                <a:solidFill>
                  <a:srgbClr val="002850"/>
                </a:solidFill>
                <a:latin typeface="Calibri" pitchFamily="34" charset="0"/>
              </a:rPr>
              <a:t>CAPEX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6172200" y="3862388"/>
            <a:ext cx="5619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13500000">
              <a:srgbClr val="5C6571"/>
            </a:prstShdw>
          </a:effectLst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130000"/>
              </a:lnSpc>
              <a:spcBef>
                <a:spcPct val="20000"/>
              </a:spcBef>
              <a:spcAft>
                <a:spcPct val="30000"/>
              </a:spcAft>
              <a:buClr>
                <a:srgbClr val="002850"/>
              </a:buClr>
            </a:pPr>
            <a:r>
              <a:rPr kumimoji="1" lang="en-GB" sz="1200">
                <a:solidFill>
                  <a:srgbClr val="002850"/>
                </a:solidFill>
                <a:latin typeface="Calibri" pitchFamily="34" charset="0"/>
              </a:rPr>
              <a:t>OPEX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5157788" y="2247900"/>
            <a:ext cx="2646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13500000">
              <a:srgbClr val="5C6571"/>
            </a:prstShdw>
          </a:effectLst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130000"/>
              </a:lnSpc>
              <a:spcBef>
                <a:spcPct val="20000"/>
              </a:spcBef>
              <a:spcAft>
                <a:spcPct val="30000"/>
              </a:spcAft>
              <a:buClr>
                <a:srgbClr val="002850"/>
              </a:buClr>
            </a:pPr>
            <a:r>
              <a:rPr kumimoji="1" lang="bg-BG" sz="1400">
                <a:solidFill>
                  <a:srgbClr val="002850"/>
                </a:solidFill>
                <a:latin typeface="Calibri" pitchFamily="34" charset="0"/>
              </a:rPr>
              <a:t>Приходи за частния партньор</a:t>
            </a:r>
            <a:endParaRPr kumimoji="1" lang="en-GB" sz="1400">
              <a:solidFill>
                <a:srgbClr val="002850"/>
              </a:solidFill>
              <a:latin typeface="Calibri" pitchFamily="34" charset="0"/>
            </a:endParaRP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5316538" y="3005138"/>
            <a:ext cx="2471737" cy="342900"/>
          </a:xfrm>
          <a:prstGeom prst="rect">
            <a:avLst/>
          </a:prstGeom>
          <a:solidFill>
            <a:srgbClr val="5F758F"/>
          </a:solidFill>
          <a:ln w="9525">
            <a:noFill/>
            <a:miter lim="800000"/>
            <a:headEnd/>
            <a:tailEnd/>
          </a:ln>
          <a:effectLst>
            <a:prstShdw prst="shdw17" dist="17961" dir="13500000">
              <a:srgbClr val="394656"/>
            </a:prstShdw>
          </a:effectLst>
        </p:spPr>
        <p:txBody>
          <a:bodyPr wrap="none" lIns="92075" tIns="46038" rIns="92075" bIns="46038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3"/>
          <p:cNvGrpSpPr>
            <a:grpSpLocks/>
          </p:cNvGrpSpPr>
          <p:nvPr/>
        </p:nvGrpSpPr>
        <p:grpSpPr bwMode="auto">
          <a:xfrm>
            <a:off x="250825" y="981075"/>
            <a:ext cx="8628063" cy="5184229"/>
            <a:chOff x="1819" y="3425"/>
            <a:chExt cx="8996" cy="5580"/>
          </a:xfrm>
        </p:grpSpPr>
        <p:sp>
          <p:nvSpPr>
            <p:cNvPr id="13321" name="Text Box 4"/>
            <p:cNvSpPr txBox="1">
              <a:spLocks noChangeArrowheads="1"/>
            </p:cNvSpPr>
            <p:nvPr/>
          </p:nvSpPr>
          <p:spPr bwMode="auto">
            <a:xfrm>
              <a:off x="5199" y="5225"/>
              <a:ext cx="2158" cy="1620"/>
            </a:xfrm>
            <a:prstGeom prst="rect">
              <a:avLst/>
            </a:prstGeom>
            <a:solidFill>
              <a:srgbClr val="0066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130000"/>
                </a:lnSpc>
                <a:spcBef>
                  <a:spcPct val="20000"/>
                </a:spcBef>
                <a:spcAft>
                  <a:spcPct val="30000"/>
                </a:spcAft>
                <a:buClr>
                  <a:srgbClr val="002850"/>
                </a:buClr>
              </a:pPr>
              <a:r>
                <a:rPr kumimoji="1" lang="bg-BG" sz="2000">
                  <a:latin typeface="Verdana" pitchFamily="34" charset="0"/>
                  <a:ea typeface="Verdana" pitchFamily="34" charset="0"/>
                  <a:cs typeface="Verdana" pitchFamily="34" charset="0"/>
                </a:rPr>
                <a:t>Проектно</a:t>
              </a:r>
            </a:p>
            <a:p>
              <a:pPr algn="ctr" eaLnBrk="0" hangingPunct="0">
                <a:lnSpc>
                  <a:spcPct val="130000"/>
                </a:lnSpc>
                <a:spcBef>
                  <a:spcPct val="20000"/>
                </a:spcBef>
                <a:spcAft>
                  <a:spcPct val="30000"/>
                </a:spcAft>
                <a:buClr>
                  <a:srgbClr val="002850"/>
                </a:buClr>
              </a:pPr>
              <a:r>
                <a:rPr kumimoji="1" lang="bg-BG" sz="2000">
                  <a:latin typeface="Verdana" pitchFamily="34" charset="0"/>
                  <a:ea typeface="Verdana" pitchFamily="34" charset="0"/>
                  <a:cs typeface="Verdana" pitchFamily="34" charset="0"/>
                </a:rPr>
                <a:t>Дружество</a:t>
              </a:r>
            </a:p>
            <a:p>
              <a:pPr algn="ctr" eaLnBrk="0" hangingPunct="0">
                <a:lnSpc>
                  <a:spcPct val="130000"/>
                </a:lnSpc>
                <a:spcBef>
                  <a:spcPct val="20000"/>
                </a:spcBef>
                <a:spcAft>
                  <a:spcPct val="30000"/>
                </a:spcAft>
                <a:buClr>
                  <a:srgbClr val="002850"/>
                </a:buClr>
              </a:pPr>
              <a:r>
                <a:rPr kumimoji="1" lang="bg-BG" sz="2000">
                  <a:latin typeface="Verdana" pitchFamily="34" charset="0"/>
                  <a:ea typeface="Verdana" pitchFamily="34" charset="0"/>
                  <a:cs typeface="Verdana" pitchFamily="34" charset="0"/>
                </a:rPr>
                <a:t>(ДСЦ)</a:t>
              </a:r>
              <a:endParaRPr kumimoji="1" lang="en-US" sz="20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3322" name="Text Box 5"/>
            <p:cNvSpPr txBox="1">
              <a:spLocks noChangeArrowheads="1"/>
            </p:cNvSpPr>
            <p:nvPr/>
          </p:nvSpPr>
          <p:spPr bwMode="auto">
            <a:xfrm>
              <a:off x="5225" y="3425"/>
              <a:ext cx="2158" cy="900"/>
            </a:xfrm>
            <a:prstGeom prst="rect">
              <a:avLst/>
            </a:prstGeom>
            <a:solidFill>
              <a:srgbClr val="0066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lnSpc>
                  <a:spcPct val="130000"/>
                </a:lnSpc>
                <a:spcBef>
                  <a:spcPct val="20000"/>
                </a:spcBef>
                <a:spcAft>
                  <a:spcPct val="30000"/>
                </a:spcAft>
                <a:buClr>
                  <a:srgbClr val="002850"/>
                </a:buClr>
                <a:buFontTx/>
                <a:buChar char="•"/>
              </a:pPr>
              <a:r>
                <a:rPr kumimoji="1" lang="bg-BG">
                  <a:latin typeface="Verdana" pitchFamily="34" charset="0"/>
                  <a:ea typeface="Verdana" pitchFamily="34" charset="0"/>
                  <a:cs typeface="Verdana" pitchFamily="34" charset="0"/>
                </a:rPr>
                <a:t>Публичен партньор</a:t>
              </a:r>
              <a:endParaRPr kumimoji="1" lang="en-US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3323" name="Text Box 6"/>
            <p:cNvSpPr txBox="1">
              <a:spLocks noChangeArrowheads="1"/>
            </p:cNvSpPr>
            <p:nvPr/>
          </p:nvSpPr>
          <p:spPr bwMode="auto">
            <a:xfrm>
              <a:off x="8657" y="5225"/>
              <a:ext cx="2158" cy="900"/>
            </a:xfrm>
            <a:prstGeom prst="rect">
              <a:avLst/>
            </a:prstGeom>
            <a:solidFill>
              <a:srgbClr val="0066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lnSpc>
                  <a:spcPct val="130000"/>
                </a:lnSpc>
                <a:spcBef>
                  <a:spcPct val="20000"/>
                </a:spcBef>
                <a:spcAft>
                  <a:spcPct val="30000"/>
                </a:spcAft>
                <a:buClr>
                  <a:srgbClr val="002850"/>
                </a:buClr>
                <a:buFontTx/>
                <a:buChar char="•"/>
              </a:pPr>
              <a:r>
                <a:rPr kumimoji="1" lang="bg-BG">
                  <a:latin typeface="Verdana" pitchFamily="34" charset="0"/>
                  <a:ea typeface="Verdana" pitchFamily="34" charset="0"/>
                  <a:cs typeface="Verdana" pitchFamily="34" charset="0"/>
                </a:rPr>
                <a:t>Експлоатация и поддръжка</a:t>
              </a:r>
              <a:endParaRPr kumimoji="1" lang="en-US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3324" name="Text Box 7"/>
            <p:cNvSpPr txBox="1">
              <a:spLocks noChangeArrowheads="1"/>
            </p:cNvSpPr>
            <p:nvPr/>
          </p:nvSpPr>
          <p:spPr bwMode="auto">
            <a:xfrm>
              <a:off x="8657" y="6305"/>
              <a:ext cx="2158" cy="900"/>
            </a:xfrm>
            <a:prstGeom prst="rect">
              <a:avLst/>
            </a:prstGeom>
            <a:solidFill>
              <a:srgbClr val="0066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lnSpc>
                  <a:spcPct val="130000"/>
                </a:lnSpc>
                <a:spcBef>
                  <a:spcPct val="20000"/>
                </a:spcBef>
                <a:spcAft>
                  <a:spcPct val="30000"/>
                </a:spcAft>
                <a:buClr>
                  <a:srgbClr val="002850"/>
                </a:buClr>
                <a:buFontTx/>
                <a:buChar char="•"/>
              </a:pPr>
              <a:r>
                <a:rPr kumimoji="1" lang="bg-BG">
                  <a:latin typeface="Verdana" pitchFamily="34" charset="0"/>
                  <a:ea typeface="Verdana" pitchFamily="34" charset="0"/>
                  <a:cs typeface="Verdana" pitchFamily="34" charset="0"/>
                </a:rPr>
                <a:t>Строител</a:t>
              </a:r>
              <a:endParaRPr kumimoji="1" lang="en-US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3325" name="Text Box 8"/>
            <p:cNvSpPr txBox="1">
              <a:spLocks noChangeArrowheads="1"/>
            </p:cNvSpPr>
            <p:nvPr/>
          </p:nvSpPr>
          <p:spPr bwMode="auto">
            <a:xfrm>
              <a:off x="8652" y="8105"/>
              <a:ext cx="2158" cy="900"/>
            </a:xfrm>
            <a:prstGeom prst="rect">
              <a:avLst/>
            </a:prstGeom>
            <a:solidFill>
              <a:srgbClr val="0066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lnSpc>
                  <a:spcPct val="130000"/>
                </a:lnSpc>
                <a:spcBef>
                  <a:spcPct val="20000"/>
                </a:spcBef>
                <a:spcAft>
                  <a:spcPct val="30000"/>
                </a:spcAft>
                <a:buClr>
                  <a:srgbClr val="002850"/>
                </a:buClr>
                <a:buFontTx/>
                <a:buChar char="•"/>
              </a:pPr>
              <a:r>
                <a:rPr kumimoji="1" lang="bg-BG" sz="1600">
                  <a:latin typeface="Verdana" pitchFamily="34" charset="0"/>
                  <a:ea typeface="Verdana" pitchFamily="34" charset="0"/>
                  <a:cs typeface="Verdana" pitchFamily="34" charset="0"/>
                </a:rPr>
                <a:t>Архитект</a:t>
              </a:r>
            </a:p>
            <a:p>
              <a:pPr eaLnBrk="0" hangingPunct="0">
                <a:lnSpc>
                  <a:spcPct val="130000"/>
                </a:lnSpc>
                <a:spcBef>
                  <a:spcPct val="20000"/>
                </a:spcBef>
                <a:spcAft>
                  <a:spcPct val="30000"/>
                </a:spcAft>
                <a:buClr>
                  <a:srgbClr val="002850"/>
                </a:buClr>
                <a:buFontTx/>
                <a:buChar char="•"/>
              </a:pPr>
              <a:r>
                <a:rPr kumimoji="1" lang="bg-BG" sz="1600">
                  <a:latin typeface="Verdana" pitchFamily="34" charset="0"/>
                  <a:ea typeface="Verdana" pitchFamily="34" charset="0"/>
                  <a:cs typeface="Verdana" pitchFamily="34" charset="0"/>
                </a:rPr>
                <a:t>проектант</a:t>
              </a:r>
              <a:endParaRPr kumimoji="1" lang="en-US" sz="16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3326" name="Text Box 9"/>
            <p:cNvSpPr txBox="1">
              <a:spLocks noChangeArrowheads="1"/>
            </p:cNvSpPr>
            <p:nvPr/>
          </p:nvSpPr>
          <p:spPr bwMode="auto">
            <a:xfrm>
              <a:off x="5048" y="7977"/>
              <a:ext cx="2158" cy="900"/>
            </a:xfrm>
            <a:prstGeom prst="rect">
              <a:avLst/>
            </a:prstGeom>
            <a:solidFill>
              <a:srgbClr val="0066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lnSpc>
                  <a:spcPct val="130000"/>
                </a:lnSpc>
                <a:spcBef>
                  <a:spcPct val="20000"/>
                </a:spcBef>
                <a:spcAft>
                  <a:spcPct val="30000"/>
                </a:spcAft>
                <a:buClr>
                  <a:srgbClr val="002850"/>
                </a:buClr>
                <a:buFontTx/>
                <a:buChar char="•"/>
              </a:pPr>
              <a:r>
                <a:rPr kumimoji="1" lang="bg-BG">
                  <a:latin typeface="Verdana" pitchFamily="34" charset="0"/>
                  <a:ea typeface="Verdana" pitchFamily="34" charset="0"/>
                  <a:cs typeface="Verdana" pitchFamily="34" charset="0"/>
                </a:rPr>
                <a:t>Застраховател</a:t>
              </a:r>
              <a:endParaRPr kumimoji="1" lang="en-US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3327" name="Text Box 10"/>
            <p:cNvSpPr txBox="1">
              <a:spLocks noChangeArrowheads="1"/>
            </p:cNvSpPr>
            <p:nvPr/>
          </p:nvSpPr>
          <p:spPr bwMode="auto">
            <a:xfrm>
              <a:off x="1819" y="6305"/>
              <a:ext cx="2158" cy="900"/>
            </a:xfrm>
            <a:prstGeom prst="rect">
              <a:avLst/>
            </a:prstGeom>
            <a:solidFill>
              <a:srgbClr val="0066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130000"/>
                </a:lnSpc>
                <a:spcBef>
                  <a:spcPct val="20000"/>
                </a:spcBef>
                <a:spcAft>
                  <a:spcPct val="30000"/>
                </a:spcAft>
                <a:buClr>
                  <a:srgbClr val="002850"/>
                </a:buClr>
                <a:buFontTx/>
                <a:buChar char="•"/>
              </a:pPr>
              <a:r>
                <a:rPr kumimoji="1" lang="bg-BG">
                  <a:latin typeface="Verdana" pitchFamily="34" charset="0"/>
                  <a:ea typeface="Verdana" pitchFamily="34" charset="0"/>
                  <a:cs typeface="Verdana" pitchFamily="34" charset="0"/>
                </a:rPr>
                <a:t>Инвеститор</a:t>
              </a:r>
              <a:endParaRPr kumimoji="1" lang="en-US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3328" name="Text Box 11"/>
            <p:cNvSpPr txBox="1">
              <a:spLocks noChangeArrowheads="1"/>
            </p:cNvSpPr>
            <p:nvPr/>
          </p:nvSpPr>
          <p:spPr bwMode="auto">
            <a:xfrm>
              <a:off x="1819" y="5225"/>
              <a:ext cx="2158" cy="900"/>
            </a:xfrm>
            <a:prstGeom prst="rect">
              <a:avLst/>
            </a:prstGeom>
            <a:solidFill>
              <a:srgbClr val="0066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130000"/>
                </a:lnSpc>
                <a:spcBef>
                  <a:spcPct val="20000"/>
                </a:spcBef>
                <a:spcAft>
                  <a:spcPct val="30000"/>
                </a:spcAft>
                <a:buClr>
                  <a:srgbClr val="002850"/>
                </a:buClr>
                <a:buFontTx/>
                <a:buChar char="•"/>
              </a:pPr>
              <a:r>
                <a:rPr kumimoji="1" lang="bg-BG">
                  <a:latin typeface="Verdana" pitchFamily="34" charset="0"/>
                  <a:ea typeface="Verdana" pitchFamily="34" charset="0"/>
                  <a:cs typeface="Verdana" pitchFamily="34" charset="0"/>
                </a:rPr>
                <a:t>Банка</a:t>
              </a:r>
              <a:endParaRPr kumimoji="1" lang="en-US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3329" name="Line 12"/>
            <p:cNvSpPr>
              <a:spLocks noChangeShapeType="1"/>
            </p:cNvSpPr>
            <p:nvPr/>
          </p:nvSpPr>
          <p:spPr bwMode="auto">
            <a:xfrm>
              <a:off x="4029" y="5585"/>
              <a:ext cx="1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0" name="Line 13"/>
            <p:cNvSpPr>
              <a:spLocks noChangeShapeType="1"/>
            </p:cNvSpPr>
            <p:nvPr/>
          </p:nvSpPr>
          <p:spPr bwMode="auto">
            <a:xfrm flipH="1">
              <a:off x="4055" y="5765"/>
              <a:ext cx="10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1" name="Line 14"/>
            <p:cNvSpPr>
              <a:spLocks noChangeShapeType="1"/>
            </p:cNvSpPr>
            <p:nvPr/>
          </p:nvSpPr>
          <p:spPr bwMode="auto">
            <a:xfrm>
              <a:off x="4029" y="6485"/>
              <a:ext cx="11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2" name="Line 15"/>
            <p:cNvSpPr>
              <a:spLocks noChangeShapeType="1"/>
            </p:cNvSpPr>
            <p:nvPr/>
          </p:nvSpPr>
          <p:spPr bwMode="auto">
            <a:xfrm>
              <a:off x="7435" y="5585"/>
              <a:ext cx="11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3" name="Line 16"/>
            <p:cNvSpPr>
              <a:spLocks noChangeShapeType="1"/>
            </p:cNvSpPr>
            <p:nvPr/>
          </p:nvSpPr>
          <p:spPr bwMode="auto">
            <a:xfrm>
              <a:off x="7435" y="6485"/>
              <a:ext cx="11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4" name="Line 17"/>
            <p:cNvSpPr>
              <a:spLocks noChangeShapeType="1"/>
            </p:cNvSpPr>
            <p:nvPr/>
          </p:nvSpPr>
          <p:spPr bwMode="auto">
            <a:xfrm>
              <a:off x="7435" y="6665"/>
              <a:ext cx="11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5" name="Line 18"/>
            <p:cNvSpPr>
              <a:spLocks noChangeShapeType="1"/>
            </p:cNvSpPr>
            <p:nvPr/>
          </p:nvSpPr>
          <p:spPr bwMode="auto">
            <a:xfrm>
              <a:off x="6239" y="4505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6" name="Line 19"/>
            <p:cNvSpPr>
              <a:spLocks noChangeShapeType="1"/>
            </p:cNvSpPr>
            <p:nvPr/>
          </p:nvSpPr>
          <p:spPr bwMode="auto">
            <a:xfrm>
              <a:off x="6161" y="7025"/>
              <a:ext cx="26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7" name="Line 20"/>
            <p:cNvSpPr>
              <a:spLocks noChangeShapeType="1"/>
            </p:cNvSpPr>
            <p:nvPr/>
          </p:nvSpPr>
          <p:spPr bwMode="auto">
            <a:xfrm>
              <a:off x="9359" y="7385"/>
              <a:ext cx="26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8" name="Text Box 21"/>
            <p:cNvSpPr txBox="1">
              <a:spLocks noChangeArrowheads="1"/>
            </p:cNvSpPr>
            <p:nvPr/>
          </p:nvSpPr>
          <p:spPr bwMode="auto">
            <a:xfrm>
              <a:off x="4055" y="5225"/>
              <a:ext cx="936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130000"/>
                </a:lnSpc>
                <a:spcBef>
                  <a:spcPct val="20000"/>
                </a:spcBef>
                <a:spcAft>
                  <a:spcPct val="30000"/>
                </a:spcAft>
                <a:buClr>
                  <a:srgbClr val="002850"/>
                </a:buClr>
              </a:pPr>
              <a:r>
                <a:rPr kumimoji="1" lang="bg-BG" sz="1000">
                  <a:solidFill>
                    <a:srgbClr val="00285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Заем</a:t>
              </a:r>
              <a:endParaRPr kumimoji="1" lang="en-US" sz="1000">
                <a:solidFill>
                  <a:srgbClr val="00285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3339" name="Text Box 22"/>
            <p:cNvSpPr txBox="1">
              <a:spLocks noChangeArrowheads="1"/>
            </p:cNvSpPr>
            <p:nvPr/>
          </p:nvSpPr>
          <p:spPr bwMode="auto">
            <a:xfrm>
              <a:off x="4133" y="5765"/>
              <a:ext cx="936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130000"/>
                </a:lnSpc>
                <a:spcBef>
                  <a:spcPct val="20000"/>
                </a:spcBef>
                <a:spcAft>
                  <a:spcPct val="30000"/>
                </a:spcAft>
                <a:buClr>
                  <a:srgbClr val="002850"/>
                </a:buClr>
              </a:pPr>
              <a:r>
                <a:rPr kumimoji="1" lang="bg-BG" sz="1000">
                  <a:solidFill>
                    <a:srgbClr val="00285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Гаранция</a:t>
              </a:r>
              <a:endParaRPr kumimoji="1" lang="en-US" sz="1000">
                <a:solidFill>
                  <a:srgbClr val="00285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3340" name="Text Box 23"/>
            <p:cNvSpPr txBox="1">
              <a:spLocks noChangeArrowheads="1"/>
            </p:cNvSpPr>
            <p:nvPr/>
          </p:nvSpPr>
          <p:spPr bwMode="auto">
            <a:xfrm>
              <a:off x="3873" y="6485"/>
              <a:ext cx="143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130000"/>
                </a:lnSpc>
                <a:spcBef>
                  <a:spcPct val="20000"/>
                </a:spcBef>
                <a:spcAft>
                  <a:spcPct val="30000"/>
                </a:spcAft>
                <a:buClr>
                  <a:srgbClr val="002850"/>
                </a:buClr>
              </a:pPr>
              <a:r>
                <a:rPr kumimoji="1" lang="bg-BG" sz="1000">
                  <a:solidFill>
                    <a:srgbClr val="00285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Акционерен договор</a:t>
              </a:r>
              <a:endParaRPr kumimoji="1" lang="en-US" sz="1000">
                <a:solidFill>
                  <a:srgbClr val="00285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3341" name="Text Box 24"/>
            <p:cNvSpPr txBox="1">
              <a:spLocks noChangeArrowheads="1"/>
            </p:cNvSpPr>
            <p:nvPr/>
          </p:nvSpPr>
          <p:spPr bwMode="auto">
            <a:xfrm>
              <a:off x="6161" y="7025"/>
              <a:ext cx="117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lnSpc>
                  <a:spcPct val="130000"/>
                </a:lnSpc>
                <a:spcBef>
                  <a:spcPct val="20000"/>
                </a:spcBef>
                <a:spcAft>
                  <a:spcPct val="30000"/>
                </a:spcAft>
                <a:buClr>
                  <a:srgbClr val="002850"/>
                </a:buClr>
              </a:pPr>
              <a:r>
                <a:rPr kumimoji="1" lang="bg-BG" sz="1000">
                  <a:solidFill>
                    <a:srgbClr val="00285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Застраховка</a:t>
              </a:r>
              <a:endParaRPr kumimoji="1" lang="en-US" sz="1000">
                <a:solidFill>
                  <a:srgbClr val="00285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3342" name="Text Box 25"/>
            <p:cNvSpPr txBox="1">
              <a:spLocks noChangeArrowheads="1"/>
            </p:cNvSpPr>
            <p:nvPr/>
          </p:nvSpPr>
          <p:spPr bwMode="auto">
            <a:xfrm>
              <a:off x="6369" y="4685"/>
              <a:ext cx="1456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lnSpc>
                  <a:spcPct val="130000"/>
                </a:lnSpc>
                <a:spcBef>
                  <a:spcPct val="20000"/>
                </a:spcBef>
                <a:spcAft>
                  <a:spcPct val="30000"/>
                </a:spcAft>
                <a:buClr>
                  <a:srgbClr val="002850"/>
                </a:buClr>
              </a:pPr>
              <a:r>
                <a:rPr kumimoji="1" lang="bg-BG" sz="1000">
                  <a:solidFill>
                    <a:srgbClr val="00285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ПЧП договор</a:t>
              </a:r>
              <a:endParaRPr kumimoji="1" lang="en-US" sz="1000">
                <a:solidFill>
                  <a:srgbClr val="00285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3343" name="Text Box 26"/>
            <p:cNvSpPr txBox="1">
              <a:spLocks noChangeArrowheads="1"/>
            </p:cNvSpPr>
            <p:nvPr/>
          </p:nvSpPr>
          <p:spPr bwMode="auto">
            <a:xfrm>
              <a:off x="7279" y="5225"/>
              <a:ext cx="1456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130000"/>
                </a:lnSpc>
                <a:spcBef>
                  <a:spcPct val="20000"/>
                </a:spcBef>
                <a:spcAft>
                  <a:spcPct val="30000"/>
                </a:spcAft>
                <a:buClr>
                  <a:srgbClr val="002850"/>
                </a:buClr>
              </a:pPr>
              <a:r>
                <a:rPr kumimoji="1" lang="bg-BG" sz="1000">
                  <a:solidFill>
                    <a:srgbClr val="00285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Договор</a:t>
              </a:r>
              <a:endParaRPr kumimoji="1" lang="en-US" sz="1000">
                <a:solidFill>
                  <a:srgbClr val="00285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3344" name="Text Box 27"/>
            <p:cNvSpPr txBox="1">
              <a:spLocks noChangeArrowheads="1"/>
            </p:cNvSpPr>
            <p:nvPr/>
          </p:nvSpPr>
          <p:spPr bwMode="auto">
            <a:xfrm>
              <a:off x="7331" y="5945"/>
              <a:ext cx="1456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130000"/>
                </a:lnSpc>
                <a:spcBef>
                  <a:spcPct val="20000"/>
                </a:spcBef>
                <a:spcAft>
                  <a:spcPct val="30000"/>
                </a:spcAft>
                <a:buClr>
                  <a:srgbClr val="002850"/>
                </a:buClr>
              </a:pPr>
              <a:r>
                <a:rPr kumimoji="1" lang="bg-BG" sz="1000">
                  <a:solidFill>
                    <a:srgbClr val="00285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поддръжка</a:t>
              </a:r>
              <a:endParaRPr kumimoji="1" lang="en-US" sz="1000">
                <a:solidFill>
                  <a:srgbClr val="00285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3345" name="Text Box 28"/>
            <p:cNvSpPr txBox="1">
              <a:spLocks noChangeArrowheads="1"/>
            </p:cNvSpPr>
            <p:nvPr/>
          </p:nvSpPr>
          <p:spPr bwMode="auto">
            <a:xfrm>
              <a:off x="7253" y="6665"/>
              <a:ext cx="1534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130000"/>
                </a:lnSpc>
                <a:spcBef>
                  <a:spcPct val="20000"/>
                </a:spcBef>
                <a:spcAft>
                  <a:spcPct val="30000"/>
                </a:spcAft>
                <a:buClr>
                  <a:srgbClr val="002850"/>
                </a:buClr>
              </a:pPr>
              <a:r>
                <a:rPr kumimoji="1" lang="bg-BG" sz="1000">
                  <a:solidFill>
                    <a:srgbClr val="00285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Строителен</a:t>
              </a:r>
            </a:p>
            <a:p>
              <a:pPr algn="ctr" eaLnBrk="0" hangingPunct="0">
                <a:lnSpc>
                  <a:spcPct val="130000"/>
                </a:lnSpc>
                <a:spcBef>
                  <a:spcPct val="20000"/>
                </a:spcBef>
                <a:spcAft>
                  <a:spcPct val="30000"/>
                </a:spcAft>
                <a:buClr>
                  <a:srgbClr val="002850"/>
                </a:buClr>
              </a:pPr>
              <a:r>
                <a:rPr kumimoji="1" lang="bg-BG" sz="1000">
                  <a:solidFill>
                    <a:srgbClr val="00285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договор</a:t>
              </a:r>
              <a:endParaRPr kumimoji="1" lang="en-US" sz="1000">
                <a:solidFill>
                  <a:srgbClr val="00285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3346" name="Text Box 29"/>
            <p:cNvSpPr txBox="1">
              <a:spLocks noChangeArrowheads="1"/>
            </p:cNvSpPr>
            <p:nvPr/>
          </p:nvSpPr>
          <p:spPr bwMode="auto">
            <a:xfrm>
              <a:off x="9463" y="7385"/>
              <a:ext cx="117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lnSpc>
                  <a:spcPct val="130000"/>
                </a:lnSpc>
                <a:spcBef>
                  <a:spcPct val="20000"/>
                </a:spcBef>
                <a:spcAft>
                  <a:spcPct val="30000"/>
                </a:spcAft>
                <a:buClr>
                  <a:srgbClr val="002850"/>
                </a:buClr>
              </a:pPr>
              <a:r>
                <a:rPr kumimoji="1" lang="bg-BG" sz="1000">
                  <a:solidFill>
                    <a:srgbClr val="00285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Договор за услуга</a:t>
              </a:r>
              <a:endParaRPr kumimoji="1" lang="en-US" sz="1000">
                <a:solidFill>
                  <a:srgbClr val="00285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13315" name="Line 30"/>
          <p:cNvSpPr>
            <a:spLocks noChangeShapeType="1"/>
          </p:cNvSpPr>
          <p:nvPr/>
        </p:nvSpPr>
        <p:spPr bwMode="auto">
          <a:xfrm flipV="1">
            <a:off x="2195513" y="2060575"/>
            <a:ext cx="1304925" cy="955675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 lIns="92075" tIns="46038" rIns="92075" bIns="46038" anchor="ctr">
            <a:spAutoFit/>
          </a:bodyPr>
          <a:lstStyle/>
          <a:p>
            <a:endParaRPr lang="en-GB"/>
          </a:p>
        </p:txBody>
      </p:sp>
      <p:sp>
        <p:nvSpPr>
          <p:cNvPr id="13316" name="Text Box 31"/>
          <p:cNvSpPr txBox="1">
            <a:spLocks noChangeArrowheads="1"/>
          </p:cNvSpPr>
          <p:nvPr/>
        </p:nvSpPr>
        <p:spPr bwMode="auto">
          <a:xfrm>
            <a:off x="1692275" y="1916113"/>
            <a:ext cx="1117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13500000">
              <a:srgbClr val="5C6571"/>
            </a:prstShdw>
          </a:effec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130000"/>
              </a:lnSpc>
              <a:spcBef>
                <a:spcPct val="50000"/>
              </a:spcBef>
              <a:spcAft>
                <a:spcPct val="30000"/>
              </a:spcAft>
              <a:buClr>
                <a:srgbClr val="002850"/>
              </a:buClr>
            </a:pPr>
            <a:r>
              <a:rPr kumimoji="1" lang="bg-BG" sz="1000">
                <a:solidFill>
                  <a:srgbClr val="0028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Пряко споразумение</a:t>
            </a:r>
            <a:endParaRPr kumimoji="1" lang="en-US" sz="1000">
              <a:solidFill>
                <a:srgbClr val="0028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701" name="Rectangle 32"/>
          <p:cNvSpPr>
            <a:spLocks noGrp="1"/>
          </p:cNvSpPr>
          <p:nvPr>
            <p:ph type="body" idx="1"/>
          </p:nvPr>
        </p:nvSpPr>
        <p:spPr>
          <a:xfrm>
            <a:off x="6300788" y="1123950"/>
            <a:ext cx="2663825" cy="720725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bg-BG" sz="2500" b="1" smtClean="0">
                <a:solidFill>
                  <a:srgbClr val="0066FF"/>
                </a:solidFill>
              </a:rPr>
              <a:t>Традиционна ПЧП схема</a:t>
            </a:r>
            <a:endParaRPr lang="en-US" sz="2500" b="1" smtClean="0">
              <a:solidFill>
                <a:srgbClr val="0066FF"/>
              </a:solidFill>
            </a:endParaRPr>
          </a:p>
        </p:txBody>
      </p:sp>
      <p:cxnSp>
        <p:nvCxnSpPr>
          <p:cNvPr id="34" name="Straight Arrow Connector 33"/>
          <p:cNvCxnSpPr>
            <a:stCxn id="13315" idx="1"/>
          </p:cNvCxnSpPr>
          <p:nvPr/>
        </p:nvCxnSpPr>
        <p:spPr>
          <a:xfrm flipH="1">
            <a:off x="2339975" y="2060575"/>
            <a:ext cx="1160463" cy="7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4598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b="1" dirty="0" smtClean="0"/>
              <a:t>Законодателство в БГ</a:t>
            </a:r>
            <a:endParaRPr lang="en-GB" b="1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g-BG" sz="3000" dirty="0" smtClean="0"/>
              <a:t>Закон за концесиите;</a:t>
            </a:r>
          </a:p>
          <a:p>
            <a:pPr eaLnBrk="1" hangingPunct="1"/>
            <a:r>
              <a:rPr lang="bg-BG" sz="3000" dirty="0" smtClean="0"/>
              <a:t>ЗПЧП </a:t>
            </a:r>
            <a:r>
              <a:rPr lang="bg-BG" sz="3000" dirty="0" smtClean="0"/>
              <a:t>в сила от </a:t>
            </a:r>
            <a:r>
              <a:rPr lang="bg-BG" sz="3000" dirty="0" smtClean="0"/>
              <a:t>2013 </a:t>
            </a:r>
            <a:r>
              <a:rPr lang="bg-BG" sz="3000" dirty="0" smtClean="0"/>
              <a:t>г</a:t>
            </a:r>
            <a:r>
              <a:rPr lang="bg-BG" sz="3000" dirty="0" smtClean="0"/>
              <a:t>.;</a:t>
            </a:r>
          </a:p>
          <a:p>
            <a:pPr eaLnBrk="1" hangingPunct="1">
              <a:buNone/>
            </a:pPr>
            <a:endParaRPr lang="bg-BG" sz="3000" dirty="0" smtClean="0"/>
          </a:p>
          <a:p>
            <a:pPr eaLnBrk="1" hangingPunct="1"/>
            <a:endParaRPr lang="bg-BG" sz="3000" dirty="0" smtClean="0"/>
          </a:p>
          <a:p>
            <a:pPr eaLnBrk="1" hangingPunct="1"/>
            <a:r>
              <a:rPr lang="bg-BG" sz="3000" dirty="0" smtClean="0"/>
              <a:t>Закон за изменение и допълнение на ЗК и ЗПЧП, приет на първо четене в Парламента към ноември 2016 г.</a:t>
            </a:r>
            <a:endParaRPr lang="bg-BG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1596</TotalTime>
  <Words>661</Words>
  <Application>Microsoft Office PowerPoint</Application>
  <PresentationFormat>On-screen Show (4:3)</PresentationFormat>
  <Paragraphs>129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Custom Design</vt:lpstr>
      <vt:lpstr>Модели на публично-частно партньорство (ПЧП)</vt:lpstr>
      <vt:lpstr>ПЧП – определение и цел</vt:lpstr>
      <vt:lpstr>ПЧП – възможната алтернатива</vt:lpstr>
      <vt:lpstr>ПЧП – Необходимост / Предизвикателства</vt:lpstr>
      <vt:lpstr>ПЧП  - Основни характеристики</vt:lpstr>
      <vt:lpstr>Два основни ПЧП модела</vt:lpstr>
      <vt:lpstr>Slide 7</vt:lpstr>
      <vt:lpstr>Slide 8</vt:lpstr>
      <vt:lpstr>Законодателство в БГ</vt:lpstr>
      <vt:lpstr>ПЧП vs Концесията</vt:lpstr>
      <vt:lpstr>Спортен хъб Сингапур</vt:lpstr>
      <vt:lpstr>Спортен хъб Сингапур (1)</vt:lpstr>
      <vt:lpstr>СХС – времеви диапазон</vt:lpstr>
      <vt:lpstr>Благодаря!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Stefan Katsarov</dc:creator>
  <cp:lastModifiedBy>StefanKats</cp:lastModifiedBy>
  <cp:revision>114</cp:revision>
  <dcterms:created xsi:type="dcterms:W3CDTF">2012-10-20T13:33:08Z</dcterms:created>
  <dcterms:modified xsi:type="dcterms:W3CDTF">2016-10-31T15:45:10Z</dcterms:modified>
</cp:coreProperties>
</file>